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5.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7" r:id="rId2"/>
    <p:sldId id="260" r:id="rId3"/>
    <p:sldId id="263" r:id="rId4"/>
    <p:sldId id="264" r:id="rId5"/>
    <p:sldId id="265" r:id="rId6"/>
    <p:sldId id="261" r:id="rId7"/>
    <p:sldId id="266" r:id="rId8"/>
    <p:sldId id="267" r:id="rId9"/>
    <p:sldId id="268" r:id="rId10"/>
    <p:sldId id="269" r:id="rId11"/>
    <p:sldId id="271" r:id="rId12"/>
    <p:sldId id="272" r:id="rId13"/>
    <p:sldId id="273" r:id="rId14"/>
    <p:sldId id="275" r:id="rId15"/>
    <p:sldId id="274" r:id="rId16"/>
    <p:sldId id="277" r:id="rId17"/>
    <p:sldId id="278" r:id="rId18"/>
    <p:sldId id="279" r:id="rId19"/>
    <p:sldId id="305" r:id="rId20"/>
    <p:sldId id="293" r:id="rId21"/>
    <p:sldId id="295" r:id="rId22"/>
    <p:sldId id="296" r:id="rId23"/>
    <p:sldId id="297" r:id="rId24"/>
    <p:sldId id="294" r:id="rId25"/>
    <p:sldId id="298" r:id="rId26"/>
    <p:sldId id="301" r:id="rId27"/>
    <p:sldId id="299" r:id="rId28"/>
    <p:sldId id="300" r:id="rId29"/>
    <p:sldId id="302" r:id="rId30"/>
    <p:sldId id="303" r:id="rId31"/>
    <p:sldId id="304" r:id="rId32"/>
    <p:sldId id="282" r:id="rId33"/>
    <p:sldId id="283" r:id="rId34"/>
    <p:sldId id="284" r:id="rId35"/>
    <p:sldId id="285" r:id="rId36"/>
    <p:sldId id="286" r:id="rId37"/>
    <p:sldId id="287" r:id="rId38"/>
    <p:sldId id="288" r:id="rId39"/>
    <p:sldId id="289" r:id="rId40"/>
    <p:sldId id="290" r:id="rId41"/>
    <p:sldId id="291" r:id="rId42"/>
    <p:sldId id="29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0" autoAdjust="0"/>
    <p:restoredTop sz="71806" autoAdjust="0"/>
  </p:normalViewPr>
  <p:slideViewPr>
    <p:cSldViewPr snapToGrid="0">
      <p:cViewPr varScale="1">
        <p:scale>
          <a:sx n="83" d="100"/>
          <a:sy n="83" d="100"/>
        </p:scale>
        <p:origin x="2178" y="84"/>
      </p:cViewPr>
      <p:guideLst/>
    </p:cSldViewPr>
  </p:slideViewPr>
  <p:notesTextViewPr>
    <p:cViewPr>
      <p:scale>
        <a:sx n="1" d="1"/>
        <a:sy n="1" d="1"/>
      </p:scale>
      <p:origin x="0" y="0"/>
    </p:cViewPr>
  </p:notesTextViewPr>
  <p:notesViewPr>
    <p:cSldViewPr snapToGrid="0">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C0132-612B-4094-B434-0098DFFABB56}" type="datetimeFigureOut">
              <a:rPr lang="en-US" smtClean="0"/>
              <a:t>3/10/2016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8B06C-1251-438C-AF30-E41EA72D9BB2}" type="slidenum">
              <a:rPr lang="en-US" smtClean="0"/>
              <a:t>‹#›</a:t>
            </a:fld>
            <a:endParaRPr lang="en-US" dirty="0"/>
          </a:p>
        </p:txBody>
      </p:sp>
    </p:spTree>
    <p:extLst>
      <p:ext uri="{BB962C8B-B14F-4D97-AF65-F5344CB8AC3E}">
        <p14:creationId xmlns:p14="http://schemas.microsoft.com/office/powerpoint/2010/main" val="2977491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3D Model – </a:t>
            </a:r>
            <a:r>
              <a:rPr lang="en-US" dirty="0"/>
              <a:t>A digital virtual model that contains representations of physical objects in 3 dimensions (x, y, and z coordinate locations based on the project datum), as surfaces or solids, of the Project utilized to show the existing surfaces and required completed surfaces of the construction project. </a:t>
            </a:r>
          </a:p>
          <a:p>
            <a:r>
              <a:rPr lang="en-US" b="1" dirty="0"/>
              <a:t>3D Elevations </a:t>
            </a:r>
            <a:r>
              <a:rPr lang="en-US" dirty="0"/>
              <a:t>– Proposed surface coordinates depicted within the 3D Model showing roadway profile, pavement grade breaks, proposed finish pavement surfaces elevations, pavement cross slopes, edge of pavement location, finish earthwork elevations (including surface and slopes) and Utility Spot Locates, except when any such location is noted for exclusion. This definition includes northing, easting, and elevations of such points (x,y,z). </a:t>
            </a:r>
          </a:p>
          <a:p>
            <a:r>
              <a:rPr lang="en-US" b="1" dirty="0"/>
              <a:t>4D Model – </a:t>
            </a:r>
            <a:r>
              <a:rPr lang="en-US" dirty="0"/>
              <a:t>An aggregation of virtual models and tabular information, correlating to the Critical Path Method (CPM) Progress Schedule, depicting the construction sequencing, phasing and magnitude of the work for the construction of the project. The 4D model is a combination of P6 Primavera information, tabular information, and visuals created through the use of and manipulation of the 3D Model. The purpose of the 4D Model is to show visual representation of the plan baseline schedule. The 4D Model is not required to be integrated or automated into the 3D Model. </a:t>
            </a:r>
          </a:p>
        </p:txBody>
      </p:sp>
      <p:sp>
        <p:nvSpPr>
          <p:cNvPr id="4" name="Slide Number Placeholder 3"/>
          <p:cNvSpPr>
            <a:spLocks noGrp="1"/>
          </p:cNvSpPr>
          <p:nvPr>
            <p:ph type="sldNum" sz="quarter" idx="10"/>
          </p:nvPr>
        </p:nvSpPr>
        <p:spPr/>
        <p:txBody>
          <a:bodyPr/>
          <a:lstStyle/>
          <a:p>
            <a:fld id="{B458B06C-1251-438C-AF30-E41EA72D9BB2}" type="slidenum">
              <a:rPr lang="en-US" smtClean="0"/>
              <a:t>9</a:t>
            </a:fld>
            <a:endParaRPr lang="en-US" dirty="0"/>
          </a:p>
        </p:txBody>
      </p:sp>
    </p:spTree>
    <p:extLst>
      <p:ext uri="{BB962C8B-B14F-4D97-AF65-F5344CB8AC3E}">
        <p14:creationId xmlns:p14="http://schemas.microsoft.com/office/powerpoint/2010/main" val="1602185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Phase 2 of</a:t>
            </a:r>
            <a:r>
              <a:rPr lang="en-US" baseline="0" dirty="0" smtClean="0"/>
              <a:t> I-71 over White Road</a:t>
            </a:r>
          </a:p>
          <a:p>
            <a:endParaRPr lang="en-US" baseline="0" dirty="0" smtClean="0"/>
          </a:p>
          <a:p>
            <a:r>
              <a:rPr lang="en-US" b="1" u="sng" dirty="0" smtClean="0"/>
              <a:t>Legend</a:t>
            </a:r>
          </a:p>
          <a:p>
            <a:r>
              <a:rPr lang="en-US" dirty="0" smtClean="0"/>
              <a:t>Red = Cut</a:t>
            </a:r>
          </a:p>
          <a:p>
            <a:r>
              <a:rPr lang="en-US" dirty="0" smtClean="0"/>
              <a:t>Blue</a:t>
            </a:r>
            <a:r>
              <a:rPr lang="en-US" baseline="0" dirty="0" smtClean="0"/>
              <a:t> = Fill</a:t>
            </a:r>
          </a:p>
          <a:p>
            <a:r>
              <a:rPr lang="en-US" baseline="0" dirty="0" smtClean="0"/>
              <a:t>Green = Balance Line between Cut &amp; Fills</a:t>
            </a:r>
          </a:p>
          <a:p>
            <a:r>
              <a:rPr lang="en-US" baseline="0" dirty="0" smtClean="0"/>
              <a:t>Light Blue – Proposed Plan Pavement Lines</a:t>
            </a:r>
          </a:p>
          <a:p>
            <a:r>
              <a:rPr lang="en-US" baseline="0" dirty="0" smtClean="0"/>
              <a:t>Pink = Construction Limits</a:t>
            </a:r>
          </a:p>
          <a:p>
            <a:r>
              <a:rPr lang="en-US" baseline="0" dirty="0" smtClean="0"/>
              <a:t>Purple = ROW Limits</a:t>
            </a:r>
          </a:p>
          <a:p>
            <a:r>
              <a:rPr lang="en-US" baseline="0" dirty="0" smtClean="0"/>
              <a:t>Solid Black Line = Temporary Pavement Lines</a:t>
            </a:r>
          </a:p>
          <a:p>
            <a:r>
              <a:rPr lang="en-US" baseline="0" dirty="0" smtClean="0"/>
              <a:t>Thick Black Line = PCB Wall</a:t>
            </a:r>
            <a:endParaRPr lang="en-US" dirty="0" smtClean="0"/>
          </a:p>
          <a:p>
            <a:endParaRPr lang="en-US" dirty="0"/>
          </a:p>
        </p:txBody>
      </p:sp>
      <p:sp>
        <p:nvSpPr>
          <p:cNvPr id="4" name="Slide Number Placeholder 3"/>
          <p:cNvSpPr>
            <a:spLocks noGrp="1"/>
          </p:cNvSpPr>
          <p:nvPr>
            <p:ph type="sldNum" sz="quarter" idx="10"/>
          </p:nvPr>
        </p:nvSpPr>
        <p:spPr/>
        <p:txBody>
          <a:bodyPr/>
          <a:lstStyle/>
          <a:p>
            <a:fld id="{B458B06C-1251-438C-AF30-E41EA72D9BB2}" type="slidenum">
              <a:rPr lang="en-US" smtClean="0"/>
              <a:t>23</a:t>
            </a:fld>
            <a:endParaRPr lang="en-US" dirty="0"/>
          </a:p>
        </p:txBody>
      </p:sp>
    </p:spTree>
    <p:extLst>
      <p:ext uri="{BB962C8B-B14F-4D97-AF65-F5344CB8AC3E}">
        <p14:creationId xmlns:p14="http://schemas.microsoft.com/office/powerpoint/2010/main" val="570390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Phase 2 Mainline &amp; </a:t>
            </a:r>
            <a:r>
              <a:rPr lang="en-US" dirty="0" err="1" smtClean="0"/>
              <a:t>Stringtown</a:t>
            </a:r>
            <a:r>
              <a:rPr lang="en-US" dirty="0" smtClean="0"/>
              <a:t> Ramps</a:t>
            </a:r>
            <a:endParaRPr lang="en-US" b="1" u="sng" dirty="0" smtClean="0"/>
          </a:p>
          <a:p>
            <a:endParaRPr lang="en-US" b="1" u="sng" dirty="0" smtClean="0"/>
          </a:p>
          <a:p>
            <a:r>
              <a:rPr lang="en-US" b="1" u="sng" dirty="0" smtClean="0"/>
              <a:t>Legend</a:t>
            </a:r>
          </a:p>
          <a:p>
            <a:r>
              <a:rPr lang="en-US" dirty="0" smtClean="0"/>
              <a:t>Red = Cut</a:t>
            </a:r>
          </a:p>
          <a:p>
            <a:r>
              <a:rPr lang="en-US" dirty="0" smtClean="0"/>
              <a:t>Blue</a:t>
            </a:r>
            <a:r>
              <a:rPr lang="en-US" baseline="0" dirty="0" smtClean="0"/>
              <a:t> = Fill</a:t>
            </a:r>
          </a:p>
          <a:p>
            <a:r>
              <a:rPr lang="en-US" baseline="0" dirty="0" smtClean="0"/>
              <a:t>Green = Balance Line between Cut &amp; Fills</a:t>
            </a:r>
          </a:p>
          <a:p>
            <a:r>
              <a:rPr lang="en-US" baseline="0" dirty="0" smtClean="0"/>
              <a:t>Light Blue – Proposed Plan Pavement Lines</a:t>
            </a:r>
          </a:p>
          <a:p>
            <a:r>
              <a:rPr lang="en-US" baseline="0" dirty="0" smtClean="0"/>
              <a:t>Pink = Construction Limits</a:t>
            </a:r>
          </a:p>
          <a:p>
            <a:r>
              <a:rPr lang="en-US" baseline="0" dirty="0" smtClean="0"/>
              <a:t>Purple = ROW Limits</a:t>
            </a:r>
          </a:p>
          <a:p>
            <a:r>
              <a:rPr lang="en-US" baseline="0" dirty="0" smtClean="0"/>
              <a:t>Solid Black Line = Temporary Pavement Lines</a:t>
            </a:r>
          </a:p>
          <a:p>
            <a:r>
              <a:rPr lang="en-US" baseline="0" dirty="0" smtClean="0"/>
              <a:t>Thick Black Line = PCB Wall</a:t>
            </a:r>
            <a:endParaRPr lang="en-US" dirty="0" smtClean="0"/>
          </a:p>
          <a:p>
            <a:endParaRPr lang="en-US" dirty="0"/>
          </a:p>
        </p:txBody>
      </p:sp>
      <p:sp>
        <p:nvSpPr>
          <p:cNvPr id="4" name="Slide Number Placeholder 3"/>
          <p:cNvSpPr>
            <a:spLocks noGrp="1"/>
          </p:cNvSpPr>
          <p:nvPr>
            <p:ph type="sldNum" sz="quarter" idx="10"/>
          </p:nvPr>
        </p:nvSpPr>
        <p:spPr/>
        <p:txBody>
          <a:bodyPr/>
          <a:lstStyle/>
          <a:p>
            <a:fld id="{B458B06C-1251-438C-AF30-E41EA72D9BB2}" type="slidenum">
              <a:rPr lang="en-US" smtClean="0"/>
              <a:t>24</a:t>
            </a:fld>
            <a:endParaRPr lang="en-US" dirty="0"/>
          </a:p>
        </p:txBody>
      </p:sp>
    </p:spTree>
    <p:extLst>
      <p:ext uri="{BB962C8B-B14F-4D97-AF65-F5344CB8AC3E}">
        <p14:creationId xmlns:p14="http://schemas.microsoft.com/office/powerpoint/2010/main" val="1392887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Phase 2 Mainline south of White</a:t>
            </a:r>
            <a:r>
              <a:rPr lang="en-US" baseline="0" dirty="0" smtClean="0"/>
              <a:t> Road</a:t>
            </a:r>
            <a:endParaRPr lang="en-US" b="1" u="sng" dirty="0" smtClean="0"/>
          </a:p>
          <a:p>
            <a:endParaRPr lang="en-US" b="1" u="sng" dirty="0" smtClean="0"/>
          </a:p>
          <a:p>
            <a:r>
              <a:rPr lang="en-US" b="1" u="sng" dirty="0" smtClean="0"/>
              <a:t>Legend</a:t>
            </a:r>
          </a:p>
          <a:p>
            <a:r>
              <a:rPr lang="en-US" dirty="0" smtClean="0"/>
              <a:t>Red = Cut</a:t>
            </a:r>
          </a:p>
          <a:p>
            <a:r>
              <a:rPr lang="en-US" dirty="0" smtClean="0"/>
              <a:t>Blue</a:t>
            </a:r>
            <a:r>
              <a:rPr lang="en-US" baseline="0" dirty="0" smtClean="0"/>
              <a:t> = Fill</a:t>
            </a:r>
          </a:p>
          <a:p>
            <a:r>
              <a:rPr lang="en-US" baseline="0" dirty="0" smtClean="0"/>
              <a:t>Green = Balance Line between Cut &amp; Fills</a:t>
            </a:r>
          </a:p>
          <a:p>
            <a:r>
              <a:rPr lang="en-US" baseline="0" dirty="0" smtClean="0"/>
              <a:t>Light Blue – Proposed Plan Pavement Lines</a:t>
            </a:r>
          </a:p>
          <a:p>
            <a:r>
              <a:rPr lang="en-US" baseline="0" dirty="0" smtClean="0"/>
              <a:t>Pink = Construction Limits</a:t>
            </a:r>
          </a:p>
          <a:p>
            <a:r>
              <a:rPr lang="en-US" baseline="0" dirty="0" smtClean="0"/>
              <a:t>Purple = ROW Limits</a:t>
            </a:r>
          </a:p>
          <a:p>
            <a:r>
              <a:rPr lang="en-US" baseline="0" dirty="0" smtClean="0"/>
              <a:t>Solid Black Line = Temporary Pavement Lines</a:t>
            </a:r>
          </a:p>
          <a:p>
            <a:r>
              <a:rPr lang="en-US" baseline="0" dirty="0" smtClean="0"/>
              <a:t>Thick Black Line = PCB Wall</a:t>
            </a:r>
            <a:endParaRPr lang="en-US" dirty="0"/>
          </a:p>
        </p:txBody>
      </p:sp>
      <p:sp>
        <p:nvSpPr>
          <p:cNvPr id="4" name="Slide Number Placeholder 3"/>
          <p:cNvSpPr>
            <a:spLocks noGrp="1"/>
          </p:cNvSpPr>
          <p:nvPr>
            <p:ph type="sldNum" sz="quarter" idx="10"/>
          </p:nvPr>
        </p:nvSpPr>
        <p:spPr/>
        <p:txBody>
          <a:bodyPr/>
          <a:lstStyle/>
          <a:p>
            <a:fld id="{B458B06C-1251-438C-AF30-E41EA72D9BB2}" type="slidenum">
              <a:rPr lang="en-US" smtClean="0"/>
              <a:t>25</a:t>
            </a:fld>
            <a:endParaRPr lang="en-US" dirty="0"/>
          </a:p>
        </p:txBody>
      </p:sp>
    </p:spTree>
    <p:extLst>
      <p:ext uri="{BB962C8B-B14F-4D97-AF65-F5344CB8AC3E}">
        <p14:creationId xmlns:p14="http://schemas.microsoft.com/office/powerpoint/2010/main" val="1350842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Phase 3B Mainline just</a:t>
            </a:r>
            <a:r>
              <a:rPr lang="en-US" baseline="0" dirty="0" smtClean="0"/>
              <a:t> north London Groveport Road (Beaver SPUI)</a:t>
            </a:r>
            <a:endParaRPr lang="en-US" b="1" u="sng" dirty="0" smtClean="0"/>
          </a:p>
          <a:p>
            <a:endParaRPr lang="en-US" b="1" u="sng" dirty="0" smtClean="0"/>
          </a:p>
          <a:p>
            <a:r>
              <a:rPr lang="en-US" b="1" u="sng" dirty="0" smtClean="0"/>
              <a:t>Legend</a:t>
            </a:r>
          </a:p>
          <a:p>
            <a:r>
              <a:rPr lang="en-US" dirty="0" smtClean="0"/>
              <a:t>Red = Cut</a:t>
            </a:r>
          </a:p>
          <a:p>
            <a:r>
              <a:rPr lang="en-US" dirty="0" smtClean="0"/>
              <a:t>Blue</a:t>
            </a:r>
            <a:r>
              <a:rPr lang="en-US" baseline="0" dirty="0" smtClean="0"/>
              <a:t> = Fill</a:t>
            </a:r>
          </a:p>
          <a:p>
            <a:r>
              <a:rPr lang="en-US" baseline="0" dirty="0" smtClean="0"/>
              <a:t>Green = Balance Line between Cut &amp; Fills</a:t>
            </a:r>
          </a:p>
          <a:p>
            <a:r>
              <a:rPr lang="en-US" baseline="0" dirty="0" smtClean="0"/>
              <a:t>Light Blue – Proposed Plan Pavement Lines</a:t>
            </a:r>
          </a:p>
          <a:p>
            <a:r>
              <a:rPr lang="en-US" baseline="0" dirty="0" smtClean="0"/>
              <a:t>Pink = Construction Limits</a:t>
            </a:r>
          </a:p>
          <a:p>
            <a:r>
              <a:rPr lang="en-US" baseline="0" dirty="0" smtClean="0"/>
              <a:t>Purple = ROW Limits</a:t>
            </a:r>
          </a:p>
          <a:p>
            <a:r>
              <a:rPr lang="en-US" baseline="0" dirty="0" smtClean="0"/>
              <a:t>Solid Black Line = Temporary Pavement Lines</a:t>
            </a:r>
          </a:p>
          <a:p>
            <a:r>
              <a:rPr lang="en-US" baseline="0" dirty="0" smtClean="0"/>
              <a:t>Thick Black Line = PCB Wall</a:t>
            </a:r>
            <a:endParaRPr lang="en-US" dirty="0" smtClean="0"/>
          </a:p>
          <a:p>
            <a:endParaRPr lang="en-US" dirty="0"/>
          </a:p>
        </p:txBody>
      </p:sp>
      <p:sp>
        <p:nvSpPr>
          <p:cNvPr id="4" name="Slide Number Placeholder 3"/>
          <p:cNvSpPr>
            <a:spLocks noGrp="1"/>
          </p:cNvSpPr>
          <p:nvPr>
            <p:ph type="sldNum" sz="quarter" idx="10"/>
          </p:nvPr>
        </p:nvSpPr>
        <p:spPr/>
        <p:txBody>
          <a:bodyPr/>
          <a:lstStyle/>
          <a:p>
            <a:fld id="{B458B06C-1251-438C-AF30-E41EA72D9BB2}" type="slidenum">
              <a:rPr lang="en-US" smtClean="0"/>
              <a:t>28</a:t>
            </a:fld>
            <a:endParaRPr lang="en-US" dirty="0"/>
          </a:p>
        </p:txBody>
      </p:sp>
    </p:spTree>
    <p:extLst>
      <p:ext uri="{BB962C8B-B14F-4D97-AF65-F5344CB8AC3E}">
        <p14:creationId xmlns:p14="http://schemas.microsoft.com/office/powerpoint/2010/main" val="3026894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sz="1200" kern="1200" dirty="0" smtClean="0">
                <a:solidFill>
                  <a:schemeClr val="tx1"/>
                </a:solidFill>
                <a:effectLst/>
                <a:latin typeface="+mn-lt"/>
                <a:ea typeface="+mn-ea"/>
                <a:cs typeface="+mn-cs"/>
              </a:rPr>
              <a:t>Anything over 2 megabytes slows down data collector</a:t>
            </a:r>
            <a:endParaRPr lang="en-US" baseline="0" dirty="0" smtClean="0"/>
          </a:p>
          <a:p>
            <a:pPr marL="457200" lvl="0" indent="-457200">
              <a:buFont typeface="+mj-lt"/>
              <a:buAutoNum type="arabicPeriod"/>
            </a:pPr>
            <a:r>
              <a:rPr lang="en-US" baseline="0" dirty="0" smtClean="0"/>
              <a:t>Industry and Department do not currently have the tools to implement a “real” 4D model that serves its true purpose.</a:t>
            </a:r>
            <a:endParaRPr lang="en-US" dirty="0" smtClean="0"/>
          </a:p>
          <a:p>
            <a:endParaRPr lang="en-US" dirty="0"/>
          </a:p>
        </p:txBody>
      </p:sp>
      <p:sp>
        <p:nvSpPr>
          <p:cNvPr id="4" name="Slide Number Placeholder 3"/>
          <p:cNvSpPr>
            <a:spLocks noGrp="1"/>
          </p:cNvSpPr>
          <p:nvPr>
            <p:ph type="sldNum" sz="quarter" idx="10"/>
          </p:nvPr>
        </p:nvSpPr>
        <p:spPr/>
        <p:txBody>
          <a:bodyPr/>
          <a:lstStyle/>
          <a:p>
            <a:fld id="{B458B06C-1251-438C-AF30-E41EA72D9BB2}" type="slidenum">
              <a:rPr lang="en-US" smtClean="0"/>
              <a:t>31</a:t>
            </a:fld>
            <a:endParaRPr lang="en-US" dirty="0"/>
          </a:p>
        </p:txBody>
      </p:sp>
    </p:spTree>
    <p:extLst>
      <p:ext uri="{BB962C8B-B14F-4D97-AF65-F5344CB8AC3E}">
        <p14:creationId xmlns:p14="http://schemas.microsoft.com/office/powerpoint/2010/main" val="3212341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a:t>
            </a:r>
            <a:r>
              <a:rPr lang="en-US" baseline="0" dirty="0" smtClean="0"/>
              <a:t> Order duration m</a:t>
            </a:r>
            <a:endParaRPr lang="en-US" dirty="0"/>
          </a:p>
        </p:txBody>
      </p:sp>
      <p:sp>
        <p:nvSpPr>
          <p:cNvPr id="4" name="Slide Number Placeholder 3"/>
          <p:cNvSpPr>
            <a:spLocks noGrp="1"/>
          </p:cNvSpPr>
          <p:nvPr>
            <p:ph type="sldNum" sz="quarter" idx="10"/>
          </p:nvPr>
        </p:nvSpPr>
        <p:spPr/>
        <p:txBody>
          <a:bodyPr/>
          <a:lstStyle/>
          <a:p>
            <a:fld id="{B458B06C-1251-438C-AF30-E41EA72D9BB2}" type="slidenum">
              <a:rPr lang="en-US" smtClean="0"/>
              <a:t>37</a:t>
            </a:fld>
            <a:endParaRPr lang="en-US" dirty="0"/>
          </a:p>
        </p:txBody>
      </p:sp>
    </p:spTree>
    <p:extLst>
      <p:ext uri="{BB962C8B-B14F-4D97-AF65-F5344CB8AC3E}">
        <p14:creationId xmlns:p14="http://schemas.microsoft.com/office/powerpoint/2010/main" val="3530844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a:t>
            </a:r>
            <a:r>
              <a:rPr lang="en-US" baseline="0" dirty="0" smtClean="0"/>
              <a:t> Order duration m</a:t>
            </a:r>
            <a:endParaRPr lang="en-US" dirty="0"/>
          </a:p>
        </p:txBody>
      </p:sp>
      <p:sp>
        <p:nvSpPr>
          <p:cNvPr id="4" name="Slide Number Placeholder 3"/>
          <p:cNvSpPr>
            <a:spLocks noGrp="1"/>
          </p:cNvSpPr>
          <p:nvPr>
            <p:ph type="sldNum" sz="quarter" idx="10"/>
          </p:nvPr>
        </p:nvSpPr>
        <p:spPr/>
        <p:txBody>
          <a:bodyPr/>
          <a:lstStyle/>
          <a:p>
            <a:fld id="{B458B06C-1251-438C-AF30-E41EA72D9BB2}" type="slidenum">
              <a:rPr lang="en-US" smtClean="0"/>
              <a:t>38</a:t>
            </a:fld>
            <a:endParaRPr lang="en-US" dirty="0"/>
          </a:p>
        </p:txBody>
      </p:sp>
    </p:spTree>
    <p:extLst>
      <p:ext uri="{BB962C8B-B14F-4D97-AF65-F5344CB8AC3E}">
        <p14:creationId xmlns:p14="http://schemas.microsoft.com/office/powerpoint/2010/main" val="1165681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definition of the 3D</a:t>
            </a:r>
            <a:r>
              <a:rPr lang="en-US" b="1" baseline="0" dirty="0" smtClean="0"/>
              <a:t> Elevation limits the scope of the Model.  Holds to earthwork, which currently is the primary driver (from what we’ve heard) for the need of models.</a:t>
            </a:r>
            <a:endParaRPr lang="en-US" dirty="0"/>
          </a:p>
        </p:txBody>
      </p:sp>
      <p:sp>
        <p:nvSpPr>
          <p:cNvPr id="4" name="Slide Number Placeholder 3"/>
          <p:cNvSpPr>
            <a:spLocks noGrp="1"/>
          </p:cNvSpPr>
          <p:nvPr>
            <p:ph type="sldNum" sz="quarter" idx="10"/>
          </p:nvPr>
        </p:nvSpPr>
        <p:spPr/>
        <p:txBody>
          <a:bodyPr/>
          <a:lstStyle/>
          <a:p>
            <a:fld id="{B458B06C-1251-438C-AF30-E41EA72D9BB2}" type="slidenum">
              <a:rPr lang="en-US" smtClean="0"/>
              <a:t>10</a:t>
            </a:fld>
            <a:endParaRPr lang="en-US" dirty="0"/>
          </a:p>
        </p:txBody>
      </p:sp>
    </p:spTree>
    <p:extLst>
      <p:ext uri="{BB962C8B-B14F-4D97-AF65-F5344CB8AC3E}">
        <p14:creationId xmlns:p14="http://schemas.microsoft.com/office/powerpoint/2010/main" val="1070520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Will address</a:t>
            </a:r>
            <a:r>
              <a:rPr lang="en-US" b="1" baseline="0" dirty="0" smtClean="0"/>
              <a:t> the excluded…</a:t>
            </a:r>
            <a:endParaRPr lang="en-US" dirty="0"/>
          </a:p>
        </p:txBody>
      </p:sp>
      <p:sp>
        <p:nvSpPr>
          <p:cNvPr id="4" name="Slide Number Placeholder 3"/>
          <p:cNvSpPr>
            <a:spLocks noGrp="1"/>
          </p:cNvSpPr>
          <p:nvPr>
            <p:ph type="sldNum" sz="quarter" idx="10"/>
          </p:nvPr>
        </p:nvSpPr>
        <p:spPr/>
        <p:txBody>
          <a:bodyPr/>
          <a:lstStyle/>
          <a:p>
            <a:fld id="{B458B06C-1251-438C-AF30-E41EA72D9BB2}" type="slidenum">
              <a:rPr lang="en-US" smtClean="0"/>
              <a:t>11</a:t>
            </a:fld>
            <a:endParaRPr lang="en-US" dirty="0"/>
          </a:p>
        </p:txBody>
      </p:sp>
    </p:spTree>
    <p:extLst>
      <p:ext uri="{BB962C8B-B14F-4D97-AF65-F5344CB8AC3E}">
        <p14:creationId xmlns:p14="http://schemas.microsoft.com/office/powerpoint/2010/main" val="2813434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Makes a difference as the digital</a:t>
            </a:r>
            <a:r>
              <a:rPr lang="en-US" b="1" baseline="0" dirty="0" smtClean="0"/>
              <a:t> information is what will govern.</a:t>
            </a:r>
          </a:p>
          <a:p>
            <a:endParaRPr lang="en-US" b="1" baseline="0" dirty="0" smtClean="0"/>
          </a:p>
          <a:p>
            <a:r>
              <a:rPr lang="en-US" b="1" baseline="0" dirty="0" smtClean="0"/>
              <a:t>What this also states that the model information will govern earthwork quantities, but did not revise the information.</a:t>
            </a:r>
          </a:p>
          <a:p>
            <a:endParaRPr lang="en-US" b="1" baseline="0" dirty="0" smtClean="0"/>
          </a:p>
          <a:p>
            <a:r>
              <a:rPr lang="en-US" b="1" baseline="0" dirty="0" smtClean="0"/>
              <a:t>Some trepidation from some members – digital information can’t be “seen”, therefore scary.  Used to paper and concerned that unknown errors could exist and unable to detect with traditional review processes.</a:t>
            </a:r>
            <a:endParaRPr lang="en-US" b="0" baseline="0" dirty="0" smtClean="0"/>
          </a:p>
          <a:p>
            <a:r>
              <a:rPr lang="en-US" b="1" baseline="0" dirty="0" smtClean="0"/>
              <a:t>	While a concern – shouldn’t be.  Paper information created from the digital, so an error propagates.  Why concern that the digital now governs? – Potential issue is it could shows the Designer’s “quality” of digital design, but this project specifically built for this in mind.</a:t>
            </a:r>
          </a:p>
          <a:p>
            <a:r>
              <a:rPr lang="en-US" b="1" baseline="0" dirty="0" smtClean="0"/>
              <a:t>	Done more in the way Contractor would build the model – pushed the information from the paper to create the model.</a:t>
            </a:r>
          </a:p>
        </p:txBody>
      </p:sp>
      <p:sp>
        <p:nvSpPr>
          <p:cNvPr id="4" name="Slide Number Placeholder 3"/>
          <p:cNvSpPr>
            <a:spLocks noGrp="1"/>
          </p:cNvSpPr>
          <p:nvPr>
            <p:ph type="sldNum" sz="quarter" idx="10"/>
          </p:nvPr>
        </p:nvSpPr>
        <p:spPr/>
        <p:txBody>
          <a:bodyPr/>
          <a:lstStyle/>
          <a:p>
            <a:fld id="{B458B06C-1251-438C-AF30-E41EA72D9BB2}" type="slidenum">
              <a:rPr lang="en-US" smtClean="0"/>
              <a:t>12</a:t>
            </a:fld>
            <a:endParaRPr lang="en-US" dirty="0"/>
          </a:p>
        </p:txBody>
      </p:sp>
    </p:spTree>
    <p:extLst>
      <p:ext uri="{BB962C8B-B14F-4D97-AF65-F5344CB8AC3E}">
        <p14:creationId xmlns:p14="http://schemas.microsoft.com/office/powerpoint/2010/main" val="600695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Tried</a:t>
            </a:r>
            <a:r>
              <a:rPr lang="en-US" b="1" baseline="0" dirty="0" smtClean="0"/>
              <a:t> to identify the most cost drivers – pavement and earthwork</a:t>
            </a:r>
          </a:p>
          <a:p>
            <a:endParaRPr lang="en-US" b="1" baseline="0" dirty="0" smtClean="0"/>
          </a:p>
          <a:p>
            <a:r>
              <a:rPr lang="en-US" b="1" baseline="0" dirty="0" smtClean="0"/>
              <a:t>Least “sexy” thing to. model, but most likely the quickest to implement and most likely to be immediately used</a:t>
            </a:r>
            <a:endParaRPr lang="en-US" dirty="0"/>
          </a:p>
        </p:txBody>
      </p:sp>
      <p:sp>
        <p:nvSpPr>
          <p:cNvPr id="4" name="Slide Number Placeholder 3"/>
          <p:cNvSpPr>
            <a:spLocks noGrp="1"/>
          </p:cNvSpPr>
          <p:nvPr>
            <p:ph type="sldNum" sz="quarter" idx="10"/>
          </p:nvPr>
        </p:nvSpPr>
        <p:spPr/>
        <p:txBody>
          <a:bodyPr/>
          <a:lstStyle/>
          <a:p>
            <a:fld id="{B458B06C-1251-438C-AF30-E41EA72D9BB2}" type="slidenum">
              <a:rPr lang="en-US" smtClean="0"/>
              <a:t>13</a:t>
            </a:fld>
            <a:endParaRPr lang="en-US" dirty="0"/>
          </a:p>
        </p:txBody>
      </p:sp>
    </p:spTree>
    <p:extLst>
      <p:ext uri="{BB962C8B-B14F-4D97-AF65-F5344CB8AC3E}">
        <p14:creationId xmlns:p14="http://schemas.microsoft.com/office/powerpoint/2010/main" val="3928957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type of automation might useful</a:t>
            </a:r>
            <a:r>
              <a:rPr lang="en-US" baseline="0" dirty="0" smtClean="0"/>
              <a:t> in DB projects and for projects requiring considerable public outreach, but not necessary for this project.</a:t>
            </a:r>
          </a:p>
          <a:p>
            <a:endParaRPr lang="en-US" dirty="0"/>
          </a:p>
        </p:txBody>
      </p:sp>
      <p:sp>
        <p:nvSpPr>
          <p:cNvPr id="4" name="Slide Number Placeholder 3"/>
          <p:cNvSpPr>
            <a:spLocks noGrp="1"/>
          </p:cNvSpPr>
          <p:nvPr>
            <p:ph type="sldNum" sz="quarter" idx="10"/>
          </p:nvPr>
        </p:nvSpPr>
        <p:spPr/>
        <p:txBody>
          <a:bodyPr/>
          <a:lstStyle/>
          <a:p>
            <a:fld id="{B458B06C-1251-438C-AF30-E41EA72D9BB2}" type="slidenum">
              <a:rPr lang="en-US" smtClean="0"/>
              <a:t>14</a:t>
            </a:fld>
            <a:endParaRPr lang="en-US" dirty="0"/>
          </a:p>
        </p:txBody>
      </p:sp>
    </p:spTree>
    <p:extLst>
      <p:ext uri="{BB962C8B-B14F-4D97-AF65-F5344CB8AC3E}">
        <p14:creationId xmlns:p14="http://schemas.microsoft.com/office/powerpoint/2010/main" val="3948805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p:txBody>
      </p:sp>
      <p:sp>
        <p:nvSpPr>
          <p:cNvPr id="4" name="Slide Number Placeholder 3"/>
          <p:cNvSpPr>
            <a:spLocks noGrp="1"/>
          </p:cNvSpPr>
          <p:nvPr>
            <p:ph type="sldNum" sz="quarter" idx="10"/>
          </p:nvPr>
        </p:nvSpPr>
        <p:spPr/>
        <p:txBody>
          <a:bodyPr/>
          <a:lstStyle/>
          <a:p>
            <a:fld id="{B458B06C-1251-438C-AF30-E41EA72D9BB2}" type="slidenum">
              <a:rPr lang="en-US" smtClean="0"/>
              <a:t>15</a:t>
            </a:fld>
            <a:endParaRPr lang="en-US" dirty="0"/>
          </a:p>
        </p:txBody>
      </p:sp>
    </p:spTree>
    <p:extLst>
      <p:ext uri="{BB962C8B-B14F-4D97-AF65-F5344CB8AC3E}">
        <p14:creationId xmlns:p14="http://schemas.microsoft.com/office/powerpoint/2010/main" val="224989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Each of the MOT Traffic Phases shall be considered a 4D Model Component, and the Earthwork and Pavement placement items shall be considered a Subcomponents.  3D Model visualizations do not need to depict volumetric accuracy and can be provided in simple visual shapes within the 3D Model. </a:t>
            </a:r>
          </a:p>
        </p:txBody>
      </p:sp>
      <p:sp>
        <p:nvSpPr>
          <p:cNvPr id="4" name="Slide Number Placeholder 3"/>
          <p:cNvSpPr>
            <a:spLocks noGrp="1"/>
          </p:cNvSpPr>
          <p:nvPr>
            <p:ph type="sldNum" sz="quarter" idx="10"/>
          </p:nvPr>
        </p:nvSpPr>
        <p:spPr/>
        <p:txBody>
          <a:bodyPr/>
          <a:lstStyle/>
          <a:p>
            <a:fld id="{B458B06C-1251-438C-AF30-E41EA72D9BB2}" type="slidenum">
              <a:rPr lang="en-US" smtClean="0"/>
              <a:t>16</a:t>
            </a:fld>
            <a:endParaRPr lang="en-US" dirty="0"/>
          </a:p>
        </p:txBody>
      </p:sp>
    </p:spTree>
    <p:extLst>
      <p:ext uri="{BB962C8B-B14F-4D97-AF65-F5344CB8AC3E}">
        <p14:creationId xmlns:p14="http://schemas.microsoft.com/office/powerpoint/2010/main" val="166246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awarded early August of 2015</a:t>
            </a:r>
          </a:p>
          <a:p>
            <a:endParaRPr lang="en-US" dirty="0" smtClean="0"/>
          </a:p>
          <a:p>
            <a:r>
              <a:rPr lang="en-US" dirty="0" smtClean="0"/>
              <a:t>Major MOT</a:t>
            </a:r>
            <a:r>
              <a:rPr lang="en-US" baseline="0" dirty="0" smtClean="0"/>
              <a:t> Phases were Phase 2 &amp; 3B.</a:t>
            </a:r>
            <a:endParaRPr lang="en-US" dirty="0" smtClean="0"/>
          </a:p>
          <a:p>
            <a:endParaRPr lang="en-US" dirty="0" smtClean="0"/>
          </a:p>
          <a:p>
            <a:r>
              <a:rPr lang="en-US" dirty="0" smtClean="0"/>
              <a:t>2</a:t>
            </a:r>
            <a:r>
              <a:rPr lang="en-US" baseline="30000" dirty="0" smtClean="0"/>
              <a:t>nd</a:t>
            </a:r>
            <a:r>
              <a:rPr lang="en-US" dirty="0" smtClean="0"/>
              <a:t> Iteration needed visible tabular quantities</a:t>
            </a:r>
            <a:r>
              <a:rPr lang="en-US" baseline="0" dirty="0" smtClean="0"/>
              <a:t> and descriptions of work.  The goal was for anyone not familiar with the job to read the 4D model and understand the Project.</a:t>
            </a:r>
            <a:endParaRPr lang="en-US" dirty="0" smtClean="0"/>
          </a:p>
          <a:p>
            <a:endParaRPr lang="en-US" dirty="0" smtClean="0"/>
          </a:p>
          <a:p>
            <a:r>
              <a:rPr lang="en-US" dirty="0" smtClean="0"/>
              <a:t>Working on 3</a:t>
            </a:r>
            <a:r>
              <a:rPr lang="en-US" baseline="30000" dirty="0" smtClean="0"/>
              <a:t>rd</a:t>
            </a:r>
            <a:r>
              <a:rPr lang="en-US" dirty="0" smtClean="0"/>
              <a:t> Iteration currently.</a:t>
            </a:r>
          </a:p>
          <a:p>
            <a:r>
              <a:rPr lang="en-US" baseline="0" dirty="0" smtClean="0"/>
              <a:t>     </a:t>
            </a:r>
            <a:r>
              <a:rPr lang="en-US" dirty="0" smtClean="0"/>
              <a:t>- Legibility issues.</a:t>
            </a:r>
            <a:endParaRPr lang="en-US" dirty="0"/>
          </a:p>
        </p:txBody>
      </p:sp>
      <p:sp>
        <p:nvSpPr>
          <p:cNvPr id="4" name="Slide Number Placeholder 3"/>
          <p:cNvSpPr>
            <a:spLocks noGrp="1"/>
          </p:cNvSpPr>
          <p:nvPr>
            <p:ph type="sldNum" sz="quarter" idx="10"/>
          </p:nvPr>
        </p:nvSpPr>
        <p:spPr/>
        <p:txBody>
          <a:bodyPr/>
          <a:lstStyle/>
          <a:p>
            <a:fld id="{B458B06C-1251-438C-AF30-E41EA72D9BB2}" type="slidenum">
              <a:rPr lang="en-US" smtClean="0"/>
              <a:t>20</a:t>
            </a:fld>
            <a:endParaRPr lang="en-US" dirty="0"/>
          </a:p>
        </p:txBody>
      </p:sp>
    </p:spTree>
    <p:extLst>
      <p:ext uri="{BB962C8B-B14F-4D97-AF65-F5344CB8AC3E}">
        <p14:creationId xmlns:p14="http://schemas.microsoft.com/office/powerpoint/2010/main" val="3764796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5B0087-D80F-4D27-B149-C58661A10031}" type="datetimeFigureOut">
              <a:rPr lang="en-US" smtClean="0"/>
              <a:t>3/10/2016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8C8519-60B3-410D-AFF8-A318D03036E9}" type="slidenum">
              <a:rPr lang="en-US" smtClean="0"/>
              <a:t>‹#›</a:t>
            </a:fld>
            <a:endParaRPr lang="en-US" dirty="0"/>
          </a:p>
        </p:txBody>
      </p:sp>
    </p:spTree>
    <p:extLst>
      <p:ext uri="{BB962C8B-B14F-4D97-AF65-F5344CB8AC3E}">
        <p14:creationId xmlns:p14="http://schemas.microsoft.com/office/powerpoint/2010/main" val="3027334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5B0087-D80F-4D27-B149-C58661A10031}" type="datetimeFigureOut">
              <a:rPr lang="en-US" smtClean="0"/>
              <a:t>3/10/2016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8C8519-60B3-410D-AFF8-A318D03036E9}" type="slidenum">
              <a:rPr lang="en-US" smtClean="0"/>
              <a:t>‹#›</a:t>
            </a:fld>
            <a:endParaRPr lang="en-US" dirty="0"/>
          </a:p>
        </p:txBody>
      </p:sp>
    </p:spTree>
    <p:extLst>
      <p:ext uri="{BB962C8B-B14F-4D97-AF65-F5344CB8AC3E}">
        <p14:creationId xmlns:p14="http://schemas.microsoft.com/office/powerpoint/2010/main" val="276749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5B0087-D80F-4D27-B149-C58661A10031}" type="datetimeFigureOut">
              <a:rPr lang="en-US" smtClean="0"/>
              <a:t>3/10/2016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8C8519-60B3-410D-AFF8-A318D03036E9}" type="slidenum">
              <a:rPr lang="en-US" smtClean="0"/>
              <a:t>‹#›</a:t>
            </a:fld>
            <a:endParaRPr lang="en-US" dirty="0"/>
          </a:p>
        </p:txBody>
      </p:sp>
    </p:spTree>
    <p:extLst>
      <p:ext uri="{BB962C8B-B14F-4D97-AF65-F5344CB8AC3E}">
        <p14:creationId xmlns:p14="http://schemas.microsoft.com/office/powerpoint/2010/main" val="3497177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5B0087-D80F-4D27-B149-C58661A10031}" type="datetimeFigureOut">
              <a:rPr lang="en-US" smtClean="0"/>
              <a:t>3/10/2016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8C8519-60B3-410D-AFF8-A318D03036E9}" type="slidenum">
              <a:rPr lang="en-US" smtClean="0"/>
              <a:t>‹#›</a:t>
            </a:fld>
            <a:endParaRPr lang="en-US" dirty="0"/>
          </a:p>
        </p:txBody>
      </p:sp>
    </p:spTree>
    <p:extLst>
      <p:ext uri="{BB962C8B-B14F-4D97-AF65-F5344CB8AC3E}">
        <p14:creationId xmlns:p14="http://schemas.microsoft.com/office/powerpoint/2010/main" val="379497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5B0087-D80F-4D27-B149-C58661A10031}" type="datetimeFigureOut">
              <a:rPr lang="en-US" smtClean="0"/>
              <a:t>3/10/2016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8C8519-60B3-410D-AFF8-A318D03036E9}" type="slidenum">
              <a:rPr lang="en-US" smtClean="0"/>
              <a:t>‹#›</a:t>
            </a:fld>
            <a:endParaRPr lang="en-US" dirty="0"/>
          </a:p>
        </p:txBody>
      </p:sp>
    </p:spTree>
    <p:extLst>
      <p:ext uri="{BB962C8B-B14F-4D97-AF65-F5344CB8AC3E}">
        <p14:creationId xmlns:p14="http://schemas.microsoft.com/office/powerpoint/2010/main" val="2069433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A5B0087-D80F-4D27-B149-C58661A10031}" type="datetimeFigureOut">
              <a:rPr lang="en-US" smtClean="0"/>
              <a:t>3/10/2016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8C8519-60B3-410D-AFF8-A318D03036E9}" type="slidenum">
              <a:rPr lang="en-US" smtClean="0"/>
              <a:t>‹#›</a:t>
            </a:fld>
            <a:endParaRPr lang="en-US" dirty="0"/>
          </a:p>
        </p:txBody>
      </p:sp>
    </p:spTree>
    <p:extLst>
      <p:ext uri="{BB962C8B-B14F-4D97-AF65-F5344CB8AC3E}">
        <p14:creationId xmlns:p14="http://schemas.microsoft.com/office/powerpoint/2010/main" val="2581193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A5B0087-D80F-4D27-B149-C58661A10031}" type="datetimeFigureOut">
              <a:rPr lang="en-US" smtClean="0"/>
              <a:t>3/10/2016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D8C8519-60B3-410D-AFF8-A318D03036E9}" type="slidenum">
              <a:rPr lang="en-US" smtClean="0"/>
              <a:t>‹#›</a:t>
            </a:fld>
            <a:endParaRPr lang="en-US" dirty="0"/>
          </a:p>
        </p:txBody>
      </p:sp>
    </p:spTree>
    <p:extLst>
      <p:ext uri="{BB962C8B-B14F-4D97-AF65-F5344CB8AC3E}">
        <p14:creationId xmlns:p14="http://schemas.microsoft.com/office/powerpoint/2010/main" val="1277182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A5B0087-D80F-4D27-B149-C58661A10031}" type="datetimeFigureOut">
              <a:rPr lang="en-US" smtClean="0"/>
              <a:t>3/10/2016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D8C8519-60B3-410D-AFF8-A318D03036E9}" type="slidenum">
              <a:rPr lang="en-US" smtClean="0"/>
              <a:t>‹#›</a:t>
            </a:fld>
            <a:endParaRPr lang="en-US" dirty="0"/>
          </a:p>
        </p:txBody>
      </p:sp>
    </p:spTree>
    <p:extLst>
      <p:ext uri="{BB962C8B-B14F-4D97-AF65-F5344CB8AC3E}">
        <p14:creationId xmlns:p14="http://schemas.microsoft.com/office/powerpoint/2010/main" val="2410138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B0087-D80F-4D27-B149-C58661A10031}" type="datetimeFigureOut">
              <a:rPr lang="en-US" smtClean="0"/>
              <a:t>3/10/2016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8C8519-60B3-410D-AFF8-A318D03036E9}" type="slidenum">
              <a:rPr lang="en-US" smtClean="0"/>
              <a:t>‹#›</a:t>
            </a:fld>
            <a:endParaRPr lang="en-US" dirty="0"/>
          </a:p>
        </p:txBody>
      </p:sp>
    </p:spTree>
    <p:extLst>
      <p:ext uri="{BB962C8B-B14F-4D97-AF65-F5344CB8AC3E}">
        <p14:creationId xmlns:p14="http://schemas.microsoft.com/office/powerpoint/2010/main" val="54041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5B0087-D80F-4D27-B149-C58661A10031}" type="datetimeFigureOut">
              <a:rPr lang="en-US" smtClean="0"/>
              <a:t>3/10/2016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8C8519-60B3-410D-AFF8-A318D03036E9}" type="slidenum">
              <a:rPr lang="en-US" smtClean="0"/>
              <a:t>‹#›</a:t>
            </a:fld>
            <a:endParaRPr lang="en-US" dirty="0"/>
          </a:p>
        </p:txBody>
      </p:sp>
    </p:spTree>
    <p:extLst>
      <p:ext uri="{BB962C8B-B14F-4D97-AF65-F5344CB8AC3E}">
        <p14:creationId xmlns:p14="http://schemas.microsoft.com/office/powerpoint/2010/main" val="1570327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5B0087-D80F-4D27-B149-C58661A10031}" type="datetimeFigureOut">
              <a:rPr lang="en-US" smtClean="0"/>
              <a:t>3/10/2016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8C8519-60B3-410D-AFF8-A318D03036E9}" type="slidenum">
              <a:rPr lang="en-US" smtClean="0"/>
              <a:t>‹#›</a:t>
            </a:fld>
            <a:endParaRPr lang="en-US" dirty="0"/>
          </a:p>
        </p:txBody>
      </p:sp>
    </p:spTree>
    <p:extLst>
      <p:ext uri="{BB962C8B-B14F-4D97-AF65-F5344CB8AC3E}">
        <p14:creationId xmlns:p14="http://schemas.microsoft.com/office/powerpoint/2010/main" val="2190151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B0087-D80F-4D27-B149-C58661A10031}" type="datetimeFigureOut">
              <a:rPr lang="en-US" smtClean="0"/>
              <a:t>3/10/2016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C8519-60B3-410D-AFF8-A318D03036E9}" type="slidenum">
              <a:rPr lang="en-US" smtClean="0"/>
              <a:t>‹#›</a:t>
            </a:fld>
            <a:endParaRPr lang="en-US" dirty="0"/>
          </a:p>
        </p:txBody>
      </p:sp>
    </p:spTree>
    <p:extLst>
      <p:ext uri="{BB962C8B-B14F-4D97-AF65-F5344CB8AC3E}">
        <p14:creationId xmlns:p14="http://schemas.microsoft.com/office/powerpoint/2010/main" val="3937327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6463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Black" panose="020B0A04020102020204" pitchFamily="34" charset="0"/>
              </a:rPr>
              <a:t>3D Modeling &amp; 4D Modeling for FRA-71</a:t>
            </a:r>
          </a:p>
        </p:txBody>
      </p:sp>
      <p:sp>
        <p:nvSpPr>
          <p:cNvPr id="3" name="Content Placeholder 2"/>
          <p:cNvSpPr>
            <a:spLocks noGrp="1"/>
          </p:cNvSpPr>
          <p:nvPr>
            <p:ph idx="1"/>
          </p:nvPr>
        </p:nvSpPr>
        <p:spPr>
          <a:xfrm>
            <a:off x="628650" y="1516185"/>
            <a:ext cx="7886700" cy="4660778"/>
          </a:xfrm>
        </p:spPr>
        <p:txBody>
          <a:bodyPr/>
          <a:lstStyle/>
          <a:p>
            <a:pPr marL="0" indent="0">
              <a:buNone/>
            </a:pPr>
            <a:r>
              <a:rPr lang="en-US" dirty="0" smtClean="0"/>
              <a:t>Special Provision Highlights – </a:t>
            </a:r>
            <a:r>
              <a:rPr lang="en-US" i="1" dirty="0" smtClean="0">
                <a:effectLst>
                  <a:outerShdw blurRad="38100" dist="38100" dir="2700000" algn="tl">
                    <a:srgbClr val="000000">
                      <a:alpha val="43137"/>
                    </a:srgbClr>
                  </a:outerShdw>
                </a:effectLst>
              </a:rPr>
              <a:t>3D</a:t>
            </a:r>
            <a:r>
              <a:rPr lang="en-US" dirty="0" smtClean="0"/>
              <a:t> Component</a:t>
            </a:r>
          </a:p>
          <a:p>
            <a:r>
              <a:rPr lang="en-US" dirty="0"/>
              <a:t>3D </a:t>
            </a:r>
            <a:r>
              <a:rPr lang="en-US" dirty="0" smtClean="0"/>
              <a:t>Elevations</a:t>
            </a:r>
          </a:p>
          <a:p>
            <a:pPr lvl="1"/>
            <a:r>
              <a:rPr lang="en-US" dirty="0"/>
              <a:t>roadway profile grades </a:t>
            </a:r>
            <a:endParaRPr lang="en-US" dirty="0" smtClean="0"/>
          </a:p>
          <a:p>
            <a:pPr lvl="1"/>
            <a:r>
              <a:rPr lang="en-US" dirty="0"/>
              <a:t>pavement grade </a:t>
            </a:r>
            <a:r>
              <a:rPr lang="en-US" dirty="0" smtClean="0"/>
              <a:t>breaks</a:t>
            </a:r>
          </a:p>
          <a:p>
            <a:pPr lvl="1"/>
            <a:r>
              <a:rPr lang="en-US" dirty="0" smtClean="0"/>
              <a:t>finish </a:t>
            </a:r>
            <a:r>
              <a:rPr lang="en-US" dirty="0"/>
              <a:t>pavement surfaces </a:t>
            </a:r>
            <a:r>
              <a:rPr lang="en-US" dirty="0" smtClean="0"/>
              <a:t>elevations</a:t>
            </a:r>
          </a:p>
          <a:p>
            <a:pPr lvl="1"/>
            <a:r>
              <a:rPr lang="en-US" dirty="0" smtClean="0"/>
              <a:t>pavement </a:t>
            </a:r>
            <a:r>
              <a:rPr lang="en-US" dirty="0"/>
              <a:t>cross </a:t>
            </a:r>
            <a:r>
              <a:rPr lang="en-US" dirty="0" smtClean="0"/>
              <a:t>slopes</a:t>
            </a:r>
          </a:p>
          <a:p>
            <a:pPr lvl="1"/>
            <a:r>
              <a:rPr lang="en-US" dirty="0" smtClean="0"/>
              <a:t>edge </a:t>
            </a:r>
            <a:r>
              <a:rPr lang="en-US" dirty="0"/>
              <a:t>of pavement </a:t>
            </a:r>
            <a:r>
              <a:rPr lang="en-US" dirty="0" smtClean="0"/>
              <a:t>location</a:t>
            </a:r>
          </a:p>
          <a:p>
            <a:pPr lvl="1"/>
            <a:r>
              <a:rPr lang="en-US" dirty="0" smtClean="0"/>
              <a:t>finish </a:t>
            </a:r>
            <a:r>
              <a:rPr lang="en-US" dirty="0"/>
              <a:t>earthwork </a:t>
            </a:r>
            <a:r>
              <a:rPr lang="en-US" dirty="0" smtClean="0"/>
              <a:t>elevations</a:t>
            </a:r>
            <a:endParaRPr lang="en-US" dirty="0"/>
          </a:p>
          <a:p>
            <a:pPr marL="0" indent="0">
              <a:buNone/>
            </a:pPr>
            <a:r>
              <a:rPr lang="en-US" dirty="0" smtClean="0"/>
              <a:t>Simplest form, but what should have the most impact and immediate use.</a:t>
            </a:r>
          </a:p>
        </p:txBody>
      </p:sp>
    </p:spTree>
    <p:extLst>
      <p:ext uri="{BB962C8B-B14F-4D97-AF65-F5344CB8AC3E}">
        <p14:creationId xmlns:p14="http://schemas.microsoft.com/office/powerpoint/2010/main" val="3784859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Black" panose="020B0A04020102020204" pitchFamily="34" charset="0"/>
              </a:rPr>
              <a:t>3D Modeling &amp; 4D Modeling for FRA-71</a:t>
            </a:r>
          </a:p>
        </p:txBody>
      </p:sp>
      <p:sp>
        <p:nvSpPr>
          <p:cNvPr id="3" name="Content Placeholder 2"/>
          <p:cNvSpPr>
            <a:spLocks noGrp="1"/>
          </p:cNvSpPr>
          <p:nvPr>
            <p:ph idx="1"/>
          </p:nvPr>
        </p:nvSpPr>
        <p:spPr>
          <a:xfrm>
            <a:off x="628650" y="1516185"/>
            <a:ext cx="7886700" cy="4660778"/>
          </a:xfrm>
        </p:spPr>
        <p:txBody>
          <a:bodyPr/>
          <a:lstStyle/>
          <a:p>
            <a:pPr marL="0" indent="0">
              <a:buNone/>
            </a:pPr>
            <a:r>
              <a:rPr lang="en-US" dirty="0" smtClean="0"/>
              <a:t>Special </a:t>
            </a:r>
            <a:r>
              <a:rPr lang="en-US" dirty="0"/>
              <a:t>Provision Highlights – </a:t>
            </a:r>
            <a:r>
              <a:rPr lang="en-US" i="1" dirty="0">
                <a:effectLst>
                  <a:outerShdw blurRad="38100" dist="38100" dir="2700000" algn="tl">
                    <a:srgbClr val="000000">
                      <a:alpha val="43137"/>
                    </a:srgbClr>
                  </a:outerShdw>
                </a:effectLst>
              </a:rPr>
              <a:t>3D</a:t>
            </a:r>
            <a:r>
              <a:rPr lang="en-US" dirty="0"/>
              <a:t> Component</a:t>
            </a:r>
            <a:endParaRPr lang="en-US" dirty="0" smtClean="0"/>
          </a:p>
          <a:p>
            <a:pPr marL="0" indent="0">
              <a:buNone/>
            </a:pPr>
            <a:r>
              <a:rPr lang="en-US" dirty="0"/>
              <a:t>“The 3D model contractually depicts the proposed 3D Elevations of roadway profile grades, pavement grade breaks, finish pavement surfaces elevations, pavement cross slopes, edge of pavement location, and finish earthwork elevations (including surface and slopes) of the project (unless areas within the 3D Model are specifically excluded). The 3D Model contains surfaces and line grade strings in Land xml format</a:t>
            </a:r>
            <a:r>
              <a:rPr lang="en-US" dirty="0" smtClean="0"/>
              <a:t>.”</a:t>
            </a:r>
          </a:p>
        </p:txBody>
      </p:sp>
    </p:spTree>
    <p:extLst>
      <p:ext uri="{BB962C8B-B14F-4D97-AF65-F5344CB8AC3E}">
        <p14:creationId xmlns:p14="http://schemas.microsoft.com/office/powerpoint/2010/main" val="3938831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Black" panose="020B0A04020102020204" pitchFamily="34" charset="0"/>
              </a:rPr>
              <a:t>3D Modeling &amp; 4D Modeling for FRA-71</a:t>
            </a:r>
          </a:p>
        </p:txBody>
      </p:sp>
      <p:sp>
        <p:nvSpPr>
          <p:cNvPr id="3" name="Content Placeholder 2"/>
          <p:cNvSpPr>
            <a:spLocks noGrp="1"/>
          </p:cNvSpPr>
          <p:nvPr>
            <p:ph idx="1"/>
          </p:nvPr>
        </p:nvSpPr>
        <p:spPr>
          <a:xfrm>
            <a:off x="628650" y="1516185"/>
            <a:ext cx="7886700" cy="4660778"/>
          </a:xfrm>
        </p:spPr>
        <p:txBody>
          <a:bodyPr/>
          <a:lstStyle/>
          <a:p>
            <a:pPr marL="0" indent="0">
              <a:buNone/>
            </a:pPr>
            <a:r>
              <a:rPr lang="en-US" dirty="0" smtClean="0"/>
              <a:t>Special </a:t>
            </a:r>
            <a:r>
              <a:rPr lang="en-US" dirty="0"/>
              <a:t>Provision Highlights – </a:t>
            </a:r>
            <a:r>
              <a:rPr lang="en-US" i="1" dirty="0">
                <a:effectLst>
                  <a:outerShdw blurRad="38100" dist="38100" dir="2700000" algn="tl">
                    <a:srgbClr val="000000">
                      <a:alpha val="43137"/>
                    </a:srgbClr>
                  </a:outerShdw>
                </a:effectLst>
              </a:rPr>
              <a:t>3D</a:t>
            </a:r>
            <a:r>
              <a:rPr lang="en-US" dirty="0"/>
              <a:t> Component</a:t>
            </a:r>
            <a:endParaRPr lang="en-US" dirty="0" smtClean="0"/>
          </a:p>
          <a:p>
            <a:pPr marL="0" indent="0">
              <a:buNone/>
            </a:pPr>
            <a:r>
              <a:rPr lang="en-US" dirty="0" smtClean="0"/>
              <a:t>“The </a:t>
            </a:r>
            <a:r>
              <a:rPr lang="en-US" dirty="0"/>
              <a:t>Department and Contractor shall utilize this 3D Model in determination of proposed 3D elevations during the construction of the Project. The 3D Model shall not govern any other contract quantities</a:t>
            </a:r>
            <a:r>
              <a:rPr lang="en-US" dirty="0" smtClean="0"/>
              <a:t>.”</a:t>
            </a:r>
          </a:p>
          <a:p>
            <a:pPr marL="0" indent="0">
              <a:buNone/>
            </a:pPr>
            <a:r>
              <a:rPr lang="en-US" dirty="0" smtClean="0"/>
              <a:t>“The </a:t>
            </a:r>
            <a:r>
              <a:rPr lang="en-US" dirty="0"/>
              <a:t>3D Model shall govern when differences between information depicted within the 3D Model and the plan finished grades depicted within the Plans are </a:t>
            </a:r>
            <a:r>
              <a:rPr lang="en-US" dirty="0" smtClean="0"/>
              <a:t>noted.”</a:t>
            </a:r>
          </a:p>
        </p:txBody>
      </p:sp>
    </p:spTree>
    <p:extLst>
      <p:ext uri="{BB962C8B-B14F-4D97-AF65-F5344CB8AC3E}">
        <p14:creationId xmlns:p14="http://schemas.microsoft.com/office/powerpoint/2010/main" val="1023267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Black" panose="020B0A04020102020204" pitchFamily="34" charset="0"/>
              </a:rPr>
              <a:t>3D Modeling &amp; 4D Modeling for FRA-71</a:t>
            </a:r>
          </a:p>
        </p:txBody>
      </p:sp>
      <p:sp>
        <p:nvSpPr>
          <p:cNvPr id="3" name="Content Placeholder 2"/>
          <p:cNvSpPr>
            <a:spLocks noGrp="1"/>
          </p:cNvSpPr>
          <p:nvPr>
            <p:ph idx="1"/>
          </p:nvPr>
        </p:nvSpPr>
        <p:spPr>
          <a:xfrm>
            <a:off x="628650" y="1516185"/>
            <a:ext cx="7886700" cy="4660778"/>
          </a:xfrm>
        </p:spPr>
        <p:txBody>
          <a:bodyPr/>
          <a:lstStyle/>
          <a:p>
            <a:r>
              <a:rPr lang="en-US" dirty="0" smtClean="0"/>
              <a:t>Most immediately useful and impact information provided at bid time</a:t>
            </a:r>
          </a:p>
          <a:p>
            <a:r>
              <a:rPr lang="en-US" dirty="0" smtClean="0"/>
              <a:t>Only the surfaces and grades</a:t>
            </a:r>
          </a:p>
          <a:p>
            <a:endParaRPr lang="en-US" dirty="0"/>
          </a:p>
          <a:p>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2938201438"/>
              </p:ext>
            </p:extLst>
          </p:nvPr>
        </p:nvGraphicFramePr>
        <p:xfrm>
          <a:off x="505307" y="3186817"/>
          <a:ext cx="8133385" cy="2522220"/>
        </p:xfrm>
        <a:graphic>
          <a:graphicData uri="http://schemas.openxmlformats.org/drawingml/2006/table">
            <a:tbl>
              <a:tblPr firstRow="1" firstCol="1" bandRow="1">
                <a:tableStyleId>{5C22544A-7EE6-4342-B048-85BDC9FD1C3A}</a:tableStyleId>
              </a:tblPr>
              <a:tblGrid>
                <a:gridCol w="8133385"/>
              </a:tblGrid>
              <a:tr h="290220">
                <a:tc>
                  <a:txBody>
                    <a:bodyPr/>
                    <a:lstStyle/>
                    <a:p>
                      <a:pPr marL="0" marR="0" algn="ctr">
                        <a:lnSpc>
                          <a:spcPct val="107000"/>
                        </a:lnSpc>
                        <a:spcBef>
                          <a:spcPts val="0"/>
                        </a:spcBef>
                        <a:spcAft>
                          <a:spcPts val="0"/>
                        </a:spcAft>
                      </a:pPr>
                      <a:r>
                        <a:rPr lang="en-US" sz="2000" dirty="0">
                          <a:effectLst/>
                        </a:rPr>
                        <a:t>3D Model Contract Documents - Information  Type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0220">
                <a:tc>
                  <a:txBody>
                    <a:bodyPr/>
                    <a:lstStyle/>
                    <a:p>
                      <a:pPr marL="0" marR="0">
                        <a:lnSpc>
                          <a:spcPct val="107000"/>
                        </a:lnSpc>
                        <a:spcBef>
                          <a:spcPts val="0"/>
                        </a:spcBef>
                        <a:spcAft>
                          <a:spcPts val="0"/>
                        </a:spcAft>
                      </a:pPr>
                      <a:r>
                        <a:rPr lang="en-US" sz="2000" dirty="0">
                          <a:effectLst/>
                        </a:rPr>
                        <a:t>ASCII Files (Horizontal and Vertical Alignments, Survey Control Points (.csv)</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0220">
                <a:tc>
                  <a:txBody>
                    <a:bodyPr/>
                    <a:lstStyle/>
                    <a:p>
                      <a:pPr marL="0" marR="0">
                        <a:lnSpc>
                          <a:spcPct val="107000"/>
                        </a:lnSpc>
                        <a:spcBef>
                          <a:spcPts val="0"/>
                        </a:spcBef>
                        <a:spcAft>
                          <a:spcPts val="0"/>
                        </a:spcAft>
                      </a:pPr>
                      <a:r>
                        <a:rPr lang="en-US" sz="2000" dirty="0">
                          <a:effectLst/>
                        </a:rPr>
                        <a:t>Land XML Files (Horizontal and Vertical Alignments, Existing and Proposed 3D Surfaces)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0220">
                <a:tc>
                  <a:txBody>
                    <a:bodyPr/>
                    <a:lstStyle/>
                    <a:p>
                      <a:pPr marL="0" marR="0">
                        <a:lnSpc>
                          <a:spcPct val="107000"/>
                        </a:lnSpc>
                        <a:spcBef>
                          <a:spcPts val="0"/>
                        </a:spcBef>
                        <a:spcAft>
                          <a:spcPts val="0"/>
                        </a:spcAft>
                      </a:pPr>
                      <a:r>
                        <a:rPr lang="en-US" sz="2000" dirty="0">
                          <a:effectLst/>
                        </a:rPr>
                        <a:t>Coordinate Geometry Database (GEOPAK)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0220">
                <a:tc>
                  <a:txBody>
                    <a:bodyPr/>
                    <a:lstStyle/>
                    <a:p>
                      <a:pPr marL="0" marR="0">
                        <a:lnSpc>
                          <a:spcPct val="107000"/>
                        </a:lnSpc>
                        <a:spcBef>
                          <a:spcPts val="0"/>
                        </a:spcBef>
                        <a:spcAft>
                          <a:spcPts val="0"/>
                        </a:spcAft>
                      </a:pPr>
                      <a:r>
                        <a:rPr lang="en-US" sz="2000" dirty="0">
                          <a:effectLst/>
                        </a:rPr>
                        <a:t>Existing and Proposed Triangle Models (GEOPAK)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93838">
                <a:tc>
                  <a:txBody>
                    <a:bodyPr/>
                    <a:lstStyle/>
                    <a:p>
                      <a:pPr marL="0" marR="0">
                        <a:lnSpc>
                          <a:spcPct val="107000"/>
                        </a:lnSpc>
                        <a:spcBef>
                          <a:spcPts val="0"/>
                        </a:spcBef>
                        <a:spcAft>
                          <a:spcPts val="0"/>
                        </a:spcAft>
                      </a:pPr>
                      <a:r>
                        <a:rPr lang="en-US" sz="2000" dirty="0">
                          <a:effectLst/>
                        </a:rPr>
                        <a:t>CADD Basemaps – Existing and Proposed roadway, ROW, Profiles, GEOPAK cross section cells, MOT phasing, etc.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2972564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latin typeface="Arial Black" panose="020B0A04020102020204" pitchFamily="34" charset="0"/>
              </a:rPr>
              <a:t>3D Modeling &amp; 4D Modeling for FRA-71</a:t>
            </a:r>
            <a:endParaRPr lang="en-US" dirty="0"/>
          </a:p>
        </p:txBody>
      </p:sp>
      <p:pic>
        <p:nvPicPr>
          <p:cNvPr id="4" name="Content Placeholder 3"/>
          <p:cNvPicPr>
            <a:picLocks noGrp="1" noChangeAspect="1"/>
          </p:cNvPicPr>
          <p:nvPr>
            <p:ph idx="1"/>
          </p:nvPr>
        </p:nvPicPr>
        <p:blipFill>
          <a:blip r:embed="rId3"/>
          <a:stretch>
            <a:fillRect/>
          </a:stretch>
        </p:blipFill>
        <p:spPr>
          <a:xfrm>
            <a:off x="5239" y="2494733"/>
            <a:ext cx="9138761" cy="4363267"/>
          </a:xfrm>
          <a:prstGeom prst="rect">
            <a:avLst/>
          </a:prstGeom>
        </p:spPr>
      </p:pic>
      <p:sp>
        <p:nvSpPr>
          <p:cNvPr id="5" name="TextBox 4"/>
          <p:cNvSpPr txBox="1"/>
          <p:nvPr/>
        </p:nvSpPr>
        <p:spPr>
          <a:xfrm>
            <a:off x="127322" y="1569491"/>
            <a:ext cx="9016678" cy="954107"/>
          </a:xfrm>
          <a:prstGeom prst="rect">
            <a:avLst/>
          </a:prstGeom>
          <a:noFill/>
        </p:spPr>
        <p:txBody>
          <a:bodyPr wrap="square" rtlCol="0">
            <a:spAutoFit/>
          </a:bodyPr>
          <a:lstStyle/>
          <a:p>
            <a:r>
              <a:rPr lang="en-US" sz="2800" dirty="0"/>
              <a:t>Special Provision Highlights – 4D Component</a:t>
            </a:r>
          </a:p>
          <a:p>
            <a:r>
              <a:rPr lang="en-US" sz="2800" dirty="0" smtClean="0"/>
              <a:t>Expectation</a:t>
            </a:r>
            <a:r>
              <a:rPr lang="en-US" sz="2800" dirty="0"/>
              <a:t>….</a:t>
            </a:r>
          </a:p>
        </p:txBody>
      </p:sp>
      <p:sp>
        <p:nvSpPr>
          <p:cNvPr id="6" name="TextBox 5"/>
          <p:cNvSpPr txBox="1"/>
          <p:nvPr/>
        </p:nvSpPr>
        <p:spPr>
          <a:xfrm>
            <a:off x="459008" y="3727963"/>
            <a:ext cx="8225983" cy="2862322"/>
          </a:xfrm>
          <a:prstGeom prst="rect">
            <a:avLst/>
          </a:prstGeom>
          <a:noFill/>
        </p:spPr>
        <p:txBody>
          <a:bodyPr wrap="square" rtlCol="0">
            <a:spAutoFit/>
          </a:bodyPr>
          <a:lstStyle/>
          <a:p>
            <a:r>
              <a:rPr lang="en-US" sz="6000" b="1" dirty="0" smtClean="0">
                <a:solidFill>
                  <a:srgbClr val="FFFF00"/>
                </a:solidFill>
                <a:effectLst>
                  <a:outerShdw blurRad="38100" dist="38100" dir="2700000" algn="tl">
                    <a:srgbClr val="000000">
                      <a:alpha val="43137"/>
                    </a:srgbClr>
                  </a:outerShdw>
                </a:effectLst>
              </a:rPr>
              <a:t>NOT THIS TIME, and probably not the next time either….</a:t>
            </a:r>
            <a:endParaRPr lang="en-US" sz="6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248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Black" panose="020B0A04020102020204" pitchFamily="34" charset="0"/>
              </a:rPr>
              <a:t>3D Modeling &amp; 4D Modeling for FRA-71</a:t>
            </a:r>
          </a:p>
        </p:txBody>
      </p:sp>
      <p:sp>
        <p:nvSpPr>
          <p:cNvPr id="3" name="Content Placeholder 2"/>
          <p:cNvSpPr>
            <a:spLocks noGrp="1"/>
          </p:cNvSpPr>
          <p:nvPr>
            <p:ph idx="1"/>
          </p:nvPr>
        </p:nvSpPr>
        <p:spPr>
          <a:xfrm>
            <a:off x="628650" y="1516185"/>
            <a:ext cx="7886700" cy="4660778"/>
          </a:xfrm>
        </p:spPr>
        <p:txBody>
          <a:bodyPr/>
          <a:lstStyle/>
          <a:p>
            <a:pPr marL="0" indent="0">
              <a:buNone/>
            </a:pPr>
            <a:r>
              <a:rPr lang="en-US" dirty="0" smtClean="0"/>
              <a:t>Special </a:t>
            </a:r>
            <a:r>
              <a:rPr lang="en-US" dirty="0"/>
              <a:t>Provision Highlights – </a:t>
            </a:r>
            <a:r>
              <a:rPr lang="en-US" i="1" dirty="0" smtClean="0">
                <a:effectLst>
                  <a:outerShdw blurRad="38100" dist="38100" dir="2700000" algn="tl">
                    <a:srgbClr val="000000">
                      <a:alpha val="43137"/>
                    </a:srgbClr>
                  </a:outerShdw>
                </a:effectLst>
              </a:rPr>
              <a:t>4D</a:t>
            </a:r>
            <a:r>
              <a:rPr lang="en-US" dirty="0" smtClean="0"/>
              <a:t> Component</a:t>
            </a:r>
          </a:p>
          <a:p>
            <a:pPr marL="0" indent="0">
              <a:buNone/>
            </a:pPr>
            <a:r>
              <a:rPr lang="en-US" dirty="0" smtClean="0"/>
              <a:t>“An </a:t>
            </a:r>
            <a:r>
              <a:rPr lang="en-US" dirty="0"/>
              <a:t>aggregation of virtual models and tabular information, correlating to the Critical Path Method (CPM) Progress Schedule, depicting the construction sequencing, phasing and magnitude of the work for the construction of the project</a:t>
            </a:r>
            <a:r>
              <a:rPr lang="en-US" dirty="0" smtClean="0"/>
              <a:t>.”</a:t>
            </a:r>
          </a:p>
          <a:p>
            <a:pPr marL="0" indent="0">
              <a:buNone/>
            </a:pPr>
            <a:r>
              <a:rPr lang="en-US" dirty="0" smtClean="0"/>
              <a:t>“</a:t>
            </a:r>
            <a:r>
              <a:rPr lang="en-US" dirty="0"/>
              <a:t>The purpose of the 4D Model is to show visual representation of the plan baseline schedule.  The 4D Model is not required to be integrated or automated into the 3D </a:t>
            </a:r>
            <a:r>
              <a:rPr lang="en-US" dirty="0" smtClean="0"/>
              <a:t>Model”</a:t>
            </a:r>
          </a:p>
        </p:txBody>
      </p:sp>
    </p:spTree>
    <p:extLst>
      <p:ext uri="{BB962C8B-B14F-4D97-AF65-F5344CB8AC3E}">
        <p14:creationId xmlns:p14="http://schemas.microsoft.com/office/powerpoint/2010/main" val="98645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Black" panose="020B0A04020102020204" pitchFamily="34" charset="0"/>
              </a:rPr>
              <a:t>3D Modeling &amp; 4D Modeling for FRA-71</a:t>
            </a:r>
          </a:p>
        </p:txBody>
      </p:sp>
      <p:sp>
        <p:nvSpPr>
          <p:cNvPr id="3" name="Content Placeholder 2"/>
          <p:cNvSpPr>
            <a:spLocks noGrp="1"/>
          </p:cNvSpPr>
          <p:nvPr>
            <p:ph idx="1"/>
          </p:nvPr>
        </p:nvSpPr>
        <p:spPr>
          <a:xfrm>
            <a:off x="628650" y="1516185"/>
            <a:ext cx="7886700" cy="4660778"/>
          </a:xfrm>
        </p:spPr>
        <p:txBody>
          <a:bodyPr>
            <a:normAutofit/>
          </a:bodyPr>
          <a:lstStyle/>
          <a:p>
            <a:pPr marL="0" indent="0">
              <a:buNone/>
            </a:pPr>
            <a:r>
              <a:rPr lang="en-US" dirty="0" smtClean="0"/>
              <a:t>Special </a:t>
            </a:r>
            <a:r>
              <a:rPr lang="en-US" dirty="0"/>
              <a:t>Provision Highlights – </a:t>
            </a:r>
            <a:r>
              <a:rPr lang="en-US" i="1" dirty="0" smtClean="0">
                <a:effectLst>
                  <a:outerShdw blurRad="38100" dist="38100" dir="2700000" algn="tl">
                    <a:srgbClr val="000000">
                      <a:alpha val="43137"/>
                    </a:srgbClr>
                  </a:outerShdw>
                </a:effectLst>
              </a:rPr>
              <a:t>4D</a:t>
            </a:r>
            <a:r>
              <a:rPr lang="en-US" dirty="0" smtClean="0"/>
              <a:t> Component</a:t>
            </a:r>
          </a:p>
          <a:p>
            <a:pPr marL="0" indent="0">
              <a:buNone/>
            </a:pPr>
            <a:r>
              <a:rPr lang="en-US" sz="2400" dirty="0" smtClean="0"/>
              <a:t>•Each </a:t>
            </a:r>
            <a:r>
              <a:rPr lang="en-US" sz="2400" dirty="0"/>
              <a:t>major MOT Traffic Phase with the locations of traffic</a:t>
            </a:r>
          </a:p>
          <a:p>
            <a:pPr marL="0" indent="0">
              <a:buNone/>
            </a:pPr>
            <a:r>
              <a:rPr lang="en-US" sz="2400" dirty="0" smtClean="0"/>
              <a:t>•Visual </a:t>
            </a:r>
            <a:r>
              <a:rPr lang="en-US" sz="2400" dirty="0"/>
              <a:t>Earthwork locations and tabular quantities of Embankment and Excavation within the MOT Phase(s) </a:t>
            </a:r>
          </a:p>
          <a:p>
            <a:pPr marL="0" indent="0">
              <a:buNone/>
            </a:pPr>
            <a:r>
              <a:rPr lang="en-US" sz="2400" dirty="0" smtClean="0"/>
              <a:t>•Visual </a:t>
            </a:r>
            <a:r>
              <a:rPr lang="en-US" sz="2400" dirty="0"/>
              <a:t>depiction of Pavement placement phasing (Asphalt: 304 Base, Asphalt Base, Intermediate, and Surface Asphalt.  Concrete: 305 Base, and finished Concrete Pavement) and a tabular Pavement placement quantity within the major MOT Traffic Phases</a:t>
            </a:r>
          </a:p>
          <a:p>
            <a:pPr marL="0" indent="0">
              <a:buNone/>
            </a:pPr>
            <a:endParaRPr lang="en-US" dirty="0" smtClean="0"/>
          </a:p>
        </p:txBody>
      </p:sp>
    </p:spTree>
    <p:extLst>
      <p:ext uri="{BB962C8B-B14F-4D97-AF65-F5344CB8AC3E}">
        <p14:creationId xmlns:p14="http://schemas.microsoft.com/office/powerpoint/2010/main" val="4073629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latin typeface="Arial Black" panose="020B0A04020102020204" pitchFamily="34" charset="0"/>
              </a:rPr>
              <a:t>3D Modeling &amp; 4D Modeling for FRA-71</a:t>
            </a:r>
            <a:endParaRPr lang="en-US" dirty="0"/>
          </a:p>
        </p:txBody>
      </p:sp>
      <p:sp>
        <p:nvSpPr>
          <p:cNvPr id="3" name="Content Placeholder 2"/>
          <p:cNvSpPr>
            <a:spLocks noGrp="1"/>
          </p:cNvSpPr>
          <p:nvPr>
            <p:ph idx="1"/>
          </p:nvPr>
        </p:nvSpPr>
        <p:spPr/>
        <p:txBody>
          <a:bodyPr/>
          <a:lstStyle/>
          <a:p>
            <a:r>
              <a:rPr lang="en-US" dirty="0" smtClean="0"/>
              <a:t>Intent</a:t>
            </a:r>
          </a:p>
          <a:p>
            <a:pPr marL="457200" lvl="1" indent="0">
              <a:buNone/>
            </a:pPr>
            <a:r>
              <a:rPr lang="en-US" sz="2800" dirty="0" smtClean="0"/>
              <a:t>Verify Quantities were reasonable</a:t>
            </a:r>
          </a:p>
          <a:p>
            <a:pPr marL="457200" lvl="1" indent="0">
              <a:buNone/>
            </a:pPr>
            <a:r>
              <a:rPr lang="en-US" sz="2800" dirty="0" smtClean="0"/>
              <a:t>Verify Schedule was reasonable</a:t>
            </a:r>
          </a:p>
          <a:p>
            <a:pPr lvl="1"/>
            <a:endParaRPr lang="en-US" dirty="0"/>
          </a:p>
          <a:p>
            <a:r>
              <a:rPr lang="en-US" dirty="0" smtClean="0"/>
              <a:t>Definition of Success</a:t>
            </a:r>
          </a:p>
          <a:p>
            <a:pPr marL="0" indent="0">
              <a:buNone/>
            </a:pPr>
            <a:r>
              <a:rPr lang="en-US" dirty="0" smtClean="0"/>
              <a:t>	Any Errors found prior to building….</a:t>
            </a:r>
          </a:p>
          <a:p>
            <a:pPr marL="0" indent="0">
              <a:buNone/>
            </a:pPr>
            <a:r>
              <a:rPr lang="en-US" dirty="0" smtClean="0"/>
              <a:t>	Dipping our toes in the water….</a:t>
            </a:r>
          </a:p>
        </p:txBody>
      </p:sp>
    </p:spTree>
    <p:extLst>
      <p:ext uri="{BB962C8B-B14F-4D97-AF65-F5344CB8AC3E}">
        <p14:creationId xmlns:p14="http://schemas.microsoft.com/office/powerpoint/2010/main" val="2505014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790825" y="-423863"/>
            <a:ext cx="14725650" cy="7705725"/>
          </a:xfrm>
          <a:prstGeom prst="rect">
            <a:avLst/>
          </a:prstGeom>
        </p:spPr>
      </p:pic>
    </p:spTree>
    <p:extLst>
      <p:ext uri="{BB962C8B-B14F-4D97-AF65-F5344CB8AC3E}">
        <p14:creationId xmlns:p14="http://schemas.microsoft.com/office/powerpoint/2010/main" val="13817581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smtClean="0"/>
          </a:p>
          <a:p>
            <a:pPr marL="0" indent="0" algn="ctr">
              <a:buNone/>
            </a:pPr>
            <a:r>
              <a:rPr lang="en-US" sz="4000" dirty="0" smtClean="0"/>
              <a:t>Fra-71 3D/4D Process to date</a:t>
            </a:r>
            <a:endParaRPr lang="en-US" sz="4000" dirty="0"/>
          </a:p>
        </p:txBody>
      </p:sp>
    </p:spTree>
    <p:extLst>
      <p:ext uri="{BB962C8B-B14F-4D97-AF65-F5344CB8AC3E}">
        <p14:creationId xmlns:p14="http://schemas.microsoft.com/office/powerpoint/2010/main" val="514719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Black" panose="020B0A04020102020204" pitchFamily="34" charset="0"/>
              </a:rPr>
              <a:t>3D </a:t>
            </a:r>
            <a:r>
              <a:rPr lang="en-US" sz="2800" dirty="0" smtClean="0">
                <a:latin typeface="Arial Black" panose="020B0A04020102020204" pitchFamily="34" charset="0"/>
              </a:rPr>
              <a:t>Modeling &amp; 4D Modeling for FRA-71</a:t>
            </a:r>
            <a:br>
              <a:rPr lang="en-US" sz="2800" dirty="0" smtClean="0">
                <a:latin typeface="Arial Black" panose="020B0A04020102020204" pitchFamily="34" charset="0"/>
              </a:rPr>
            </a:br>
            <a:r>
              <a:rPr lang="en-US" sz="2800" dirty="0" smtClean="0">
                <a:latin typeface="Arial Black" panose="020B0A04020102020204" pitchFamily="34" charset="0"/>
              </a:rPr>
              <a:t>&amp; </a:t>
            </a:r>
            <a:br>
              <a:rPr lang="en-US" sz="2800" dirty="0" smtClean="0">
                <a:latin typeface="Arial Black" panose="020B0A04020102020204" pitchFamily="34" charset="0"/>
              </a:rPr>
            </a:br>
            <a:r>
              <a:rPr lang="en-US" sz="2800" dirty="0" smtClean="0">
                <a:latin typeface="Arial Black" panose="020B0A04020102020204" pitchFamily="34" charset="0"/>
              </a:rPr>
              <a:t>Innovative Contracting Update</a:t>
            </a:r>
            <a:endParaRPr lang="en-US" sz="2800" dirty="0">
              <a:latin typeface="Arial Black" panose="020B0A04020102020204" pitchFamily="34" charset="0"/>
            </a:endParaRPr>
          </a:p>
        </p:txBody>
      </p:sp>
      <p:sp>
        <p:nvSpPr>
          <p:cNvPr id="3" name="Content Placeholder 2"/>
          <p:cNvSpPr>
            <a:spLocks noGrp="1"/>
          </p:cNvSpPr>
          <p:nvPr>
            <p:ph idx="1"/>
          </p:nvPr>
        </p:nvSpPr>
        <p:spPr/>
        <p:txBody>
          <a:bodyPr/>
          <a:lstStyle/>
          <a:p>
            <a:endParaRPr lang="en-US" dirty="0" smtClean="0"/>
          </a:p>
          <a:p>
            <a:pPr marL="0" indent="0">
              <a:buNone/>
            </a:pPr>
            <a:r>
              <a:rPr lang="en-US" dirty="0" smtClean="0">
                <a:latin typeface="Arial" panose="020B0604020202020204" pitchFamily="34" charset="0"/>
                <a:cs typeface="Arial" panose="020B0604020202020204" pitchFamily="34" charset="0"/>
              </a:rPr>
              <a:t>Eric Kahlig</a:t>
            </a:r>
          </a:p>
          <a:p>
            <a:pPr marL="0" indent="0">
              <a:buNone/>
            </a:pPr>
            <a:r>
              <a:rPr lang="en-US" dirty="0" smtClean="0">
                <a:latin typeface="Arial" panose="020B0604020202020204" pitchFamily="34" charset="0"/>
                <a:cs typeface="Arial" panose="020B0604020202020204" pitchFamily="34" charset="0"/>
              </a:rPr>
              <a:t>Chase Wells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rPr>
              <a:t>Office of Alternative Project Delivery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65545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latin typeface="Arial Black" panose="020B0A04020102020204" pitchFamily="34" charset="0"/>
              </a:rPr>
              <a:t>3D Modeling &amp; 4D Modeling for FRA-71</a:t>
            </a:r>
            <a:endParaRPr lang="en-US" dirty="0"/>
          </a:p>
        </p:txBody>
      </p:sp>
      <p:sp>
        <p:nvSpPr>
          <p:cNvPr id="3" name="Content Placeholder 2"/>
          <p:cNvSpPr>
            <a:spLocks noGrp="1"/>
          </p:cNvSpPr>
          <p:nvPr>
            <p:ph idx="1"/>
          </p:nvPr>
        </p:nvSpPr>
        <p:spPr/>
        <p:txBody>
          <a:bodyPr>
            <a:normAutofit/>
          </a:bodyPr>
          <a:lstStyle/>
          <a:p>
            <a:r>
              <a:rPr lang="en-US" dirty="0" smtClean="0"/>
              <a:t>Contractor submitted MOT VECP late August</a:t>
            </a:r>
          </a:p>
          <a:p>
            <a:pPr lvl="1"/>
            <a:r>
              <a:rPr lang="en-US" dirty="0" smtClean="0"/>
              <a:t>Potential to impact asphalt quantities.</a:t>
            </a:r>
          </a:p>
          <a:p>
            <a:pPr lvl="1"/>
            <a:r>
              <a:rPr lang="en-US" dirty="0" smtClean="0"/>
              <a:t>Requested 4D submission be held to incorporate potential VECP details.</a:t>
            </a:r>
          </a:p>
          <a:p>
            <a:r>
              <a:rPr lang="en-US" dirty="0" smtClean="0"/>
              <a:t>Baseline Schedule approved late October</a:t>
            </a:r>
          </a:p>
          <a:p>
            <a:r>
              <a:rPr lang="en-US" dirty="0" smtClean="0"/>
              <a:t>Held meeting w/ Contractor and CADD &amp; Mapping early November to discuss 4D Model submission.</a:t>
            </a:r>
          </a:p>
          <a:p>
            <a:r>
              <a:rPr lang="en-US" dirty="0" smtClean="0"/>
              <a:t>1</a:t>
            </a:r>
            <a:r>
              <a:rPr lang="en-US" baseline="30000" dirty="0" smtClean="0"/>
              <a:t>st</a:t>
            </a:r>
            <a:r>
              <a:rPr lang="en-US" dirty="0" smtClean="0"/>
              <a:t> iteration of 4D Model submitted early December</a:t>
            </a:r>
          </a:p>
          <a:p>
            <a:r>
              <a:rPr lang="en-US" dirty="0" smtClean="0"/>
              <a:t>2</a:t>
            </a:r>
            <a:r>
              <a:rPr lang="en-US" baseline="30000" dirty="0" smtClean="0"/>
              <a:t>nd</a:t>
            </a:r>
            <a:r>
              <a:rPr lang="en-US" dirty="0" smtClean="0"/>
              <a:t> iteration submitted early February</a:t>
            </a:r>
          </a:p>
          <a:p>
            <a:endParaRPr lang="en-US" dirty="0" smtClean="0"/>
          </a:p>
          <a:p>
            <a:endParaRPr lang="en-US" dirty="0" smtClean="0"/>
          </a:p>
        </p:txBody>
      </p:sp>
    </p:spTree>
    <p:extLst>
      <p:ext uri="{BB962C8B-B14F-4D97-AF65-F5344CB8AC3E}">
        <p14:creationId xmlns:p14="http://schemas.microsoft.com/office/powerpoint/2010/main" val="1973530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prstClr val="black"/>
                </a:solidFill>
                <a:latin typeface="Arial Black" panose="020B0A04020102020204" pitchFamily="34" charset="0"/>
              </a:rPr>
              <a:t>3D Modeling &amp; 4D Modeling for FRA-71</a:t>
            </a:r>
            <a:endParaRPr lang="en-US" sz="2800" dirty="0"/>
          </a:p>
        </p:txBody>
      </p:sp>
      <p:sp>
        <p:nvSpPr>
          <p:cNvPr id="3" name="Content Placeholder 2"/>
          <p:cNvSpPr>
            <a:spLocks noGrp="1"/>
          </p:cNvSpPr>
          <p:nvPr>
            <p:ph idx="1"/>
          </p:nvPr>
        </p:nvSpPr>
        <p:spPr>
          <a:xfrm>
            <a:off x="628650" y="1261641"/>
            <a:ext cx="8307006" cy="4845874"/>
          </a:xfrm>
        </p:spPr>
        <p:txBody>
          <a:bodyPr/>
          <a:lstStyle/>
          <a:p>
            <a:pPr marL="0" indent="0">
              <a:buNone/>
            </a:pPr>
            <a:r>
              <a:rPr lang="en-US" u="sng" dirty="0" smtClean="0"/>
              <a:t>Phase 2</a:t>
            </a:r>
          </a:p>
          <a:p>
            <a:pPr marL="0" indent="0">
              <a:buNone/>
            </a:pPr>
            <a:r>
              <a:rPr lang="en-US" b="1" dirty="0" smtClean="0"/>
              <a:t>Work Description:</a:t>
            </a:r>
          </a:p>
          <a:p>
            <a:r>
              <a:rPr lang="en-US" dirty="0" smtClean="0"/>
              <a:t>Install drainage structures in median</a:t>
            </a:r>
          </a:p>
          <a:p>
            <a:r>
              <a:rPr lang="en-US" dirty="0" smtClean="0"/>
              <a:t>Construct inside phase of White Rd. Bridge</a:t>
            </a:r>
          </a:p>
          <a:p>
            <a:r>
              <a:rPr lang="en-US" dirty="0" smtClean="0"/>
              <a:t>Construct pavements of I-71 inside permanent lanes</a:t>
            </a:r>
          </a:p>
          <a:p>
            <a:pPr marL="0" indent="0">
              <a:buNone/>
            </a:pPr>
            <a:r>
              <a:rPr lang="en-US" b="1" dirty="0" smtClean="0"/>
              <a:t>Quantities:</a:t>
            </a:r>
          </a:p>
          <a:p>
            <a:r>
              <a:rPr lang="en-US" dirty="0" smtClean="0"/>
              <a:t>51,228 CY Excavation / 44,913 CY Embankment</a:t>
            </a:r>
          </a:p>
          <a:p>
            <a:r>
              <a:rPr lang="en-US" dirty="0" smtClean="0"/>
              <a:t>12,885 SY (Concrete) &amp; 39,904 SY (Asphalt) Removed</a:t>
            </a:r>
          </a:p>
          <a:p>
            <a:r>
              <a:rPr lang="en-US" dirty="0" smtClean="0"/>
              <a:t>142,284 SY Asphalt (ML) &amp; 5,440 SY Conc. Ramps</a:t>
            </a:r>
            <a:endParaRPr lang="en-US" dirty="0"/>
          </a:p>
        </p:txBody>
      </p:sp>
    </p:spTree>
    <p:extLst>
      <p:ext uri="{BB962C8B-B14F-4D97-AF65-F5344CB8AC3E}">
        <p14:creationId xmlns:p14="http://schemas.microsoft.com/office/powerpoint/2010/main" val="949773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prstClr val="black"/>
                </a:solidFill>
                <a:latin typeface="Arial Black" panose="020B0A04020102020204" pitchFamily="34" charset="0"/>
              </a:rPr>
              <a:t>3D Modeling &amp; 4D Modeling for FRA-71</a:t>
            </a:r>
            <a:endParaRPr lang="en-US" sz="2800" dirty="0"/>
          </a:p>
        </p:txBody>
      </p:sp>
      <p:sp>
        <p:nvSpPr>
          <p:cNvPr id="3" name="Content Placeholder 2"/>
          <p:cNvSpPr>
            <a:spLocks noGrp="1"/>
          </p:cNvSpPr>
          <p:nvPr>
            <p:ph idx="1"/>
          </p:nvPr>
        </p:nvSpPr>
        <p:spPr>
          <a:xfrm>
            <a:off x="628650" y="1261641"/>
            <a:ext cx="8307006" cy="4845874"/>
          </a:xfrm>
        </p:spPr>
        <p:txBody>
          <a:bodyPr>
            <a:normAutofit/>
          </a:bodyPr>
          <a:lstStyle/>
          <a:p>
            <a:pPr marL="0" indent="0">
              <a:buNone/>
            </a:pPr>
            <a:r>
              <a:rPr lang="en-US" u="sng" dirty="0" smtClean="0"/>
              <a:t>Phase 2</a:t>
            </a:r>
          </a:p>
          <a:p>
            <a:pPr marL="0" indent="0">
              <a:buNone/>
            </a:pPr>
            <a:r>
              <a:rPr lang="en-US" b="1" dirty="0" smtClean="0"/>
              <a:t>I-71 Mainline Pavement Build-Ups:</a:t>
            </a:r>
          </a:p>
          <a:p>
            <a:r>
              <a:rPr lang="en-US" dirty="0" smtClean="0"/>
              <a:t>6” 304 Aggregate Base</a:t>
            </a:r>
          </a:p>
          <a:p>
            <a:r>
              <a:rPr lang="en-US" dirty="0" smtClean="0"/>
              <a:t>12” 302 Asphalt Base</a:t>
            </a:r>
          </a:p>
          <a:p>
            <a:r>
              <a:rPr lang="en-US" dirty="0" smtClean="0"/>
              <a:t>1.75” 442 Intermediate Asphalt</a:t>
            </a:r>
          </a:p>
          <a:p>
            <a:r>
              <a:rPr lang="en-US" dirty="0" smtClean="0"/>
              <a:t>1.50” 332 Surface Asphalt</a:t>
            </a:r>
          </a:p>
          <a:p>
            <a:pPr marL="0" indent="0">
              <a:buNone/>
            </a:pPr>
            <a:r>
              <a:rPr lang="en-US" b="1" dirty="0" err="1" smtClean="0"/>
              <a:t>Stringtown</a:t>
            </a:r>
            <a:r>
              <a:rPr lang="en-US" b="1" dirty="0" smtClean="0"/>
              <a:t> Ramps A &amp; D Pavement Build-Ups:</a:t>
            </a:r>
          </a:p>
          <a:p>
            <a:r>
              <a:rPr lang="en-US" dirty="0" smtClean="0"/>
              <a:t>6” 304 Aggregate Base</a:t>
            </a:r>
          </a:p>
          <a:p>
            <a:r>
              <a:rPr lang="en-US" dirty="0" smtClean="0"/>
              <a:t>14” 452 Non-Reinforced Concrete</a:t>
            </a:r>
          </a:p>
        </p:txBody>
      </p:sp>
    </p:spTree>
    <p:extLst>
      <p:ext uri="{BB962C8B-B14F-4D97-AF65-F5344CB8AC3E}">
        <p14:creationId xmlns:p14="http://schemas.microsoft.com/office/powerpoint/2010/main" val="966655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latin typeface="Arial Black" panose="020B0A04020102020204" pitchFamily="34" charset="0"/>
              </a:rPr>
              <a:t>3D Modeling &amp; 4D Modeling for FRA-71</a:t>
            </a:r>
            <a:endParaRPr lang="en-US"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002497" y="1339488"/>
            <a:ext cx="7139005"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1575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prstClr val="black"/>
                </a:solidFill>
                <a:latin typeface="Arial Black" panose="020B0A04020102020204" pitchFamily="34" charset="0"/>
              </a:rPr>
              <a:t>3D Modeling &amp; 4D Modeling for FRA-71</a:t>
            </a:r>
            <a:endParaRPr lang="en-US" sz="2800"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232008" y="1316340"/>
            <a:ext cx="6679983"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86136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latin typeface="Arial Black" panose="020B0A04020102020204" pitchFamily="34" charset="0"/>
              </a:rPr>
              <a:t>3D Modeling &amp; 4D Modeling for FRA-71</a:t>
            </a:r>
            <a:endParaRPr lang="en-US"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395061" y="1327914"/>
            <a:ext cx="6353877" cy="4343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8950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prstClr val="black"/>
                </a:solidFill>
                <a:latin typeface="Arial Black" panose="020B0A04020102020204" pitchFamily="34" charset="0"/>
              </a:rPr>
              <a:t>3D Modeling &amp; 4D Modeling for FRA-71</a:t>
            </a:r>
            <a:endParaRPr lang="en-US" sz="2800" dirty="0"/>
          </a:p>
        </p:txBody>
      </p:sp>
      <p:sp>
        <p:nvSpPr>
          <p:cNvPr id="3" name="Content Placeholder 2"/>
          <p:cNvSpPr>
            <a:spLocks noGrp="1"/>
          </p:cNvSpPr>
          <p:nvPr>
            <p:ph idx="1"/>
          </p:nvPr>
        </p:nvSpPr>
        <p:spPr>
          <a:xfrm>
            <a:off x="628650" y="1261641"/>
            <a:ext cx="8515350" cy="4845874"/>
          </a:xfrm>
        </p:spPr>
        <p:txBody>
          <a:bodyPr>
            <a:normAutofit/>
          </a:bodyPr>
          <a:lstStyle/>
          <a:p>
            <a:pPr marL="0" indent="0">
              <a:buNone/>
            </a:pPr>
            <a:r>
              <a:rPr lang="en-US" u="sng" dirty="0" smtClean="0"/>
              <a:t>Phase 3B</a:t>
            </a:r>
          </a:p>
          <a:p>
            <a:pPr marL="0" indent="0">
              <a:buNone/>
            </a:pPr>
            <a:r>
              <a:rPr lang="en-US" b="1" dirty="0" smtClean="0"/>
              <a:t>Work Description:</a:t>
            </a:r>
          </a:p>
          <a:p>
            <a:r>
              <a:rPr lang="en-US" dirty="0" smtClean="0"/>
              <a:t>Install drainage structures in outside work area</a:t>
            </a:r>
          </a:p>
          <a:p>
            <a:r>
              <a:rPr lang="en-US" dirty="0" smtClean="0"/>
              <a:t>Construct outside phase of White Rd. Bridge</a:t>
            </a:r>
          </a:p>
          <a:p>
            <a:r>
              <a:rPr lang="en-US" dirty="0" smtClean="0"/>
              <a:t>Construct pavements of I-71 outside permanent lanes</a:t>
            </a:r>
          </a:p>
          <a:p>
            <a:pPr marL="0" indent="0">
              <a:buNone/>
            </a:pPr>
            <a:r>
              <a:rPr lang="en-US" b="1" dirty="0" smtClean="0"/>
              <a:t>Quantities:</a:t>
            </a:r>
          </a:p>
          <a:p>
            <a:r>
              <a:rPr lang="en-US" dirty="0" smtClean="0"/>
              <a:t>75,290 CY Excavation / 9,497 CY Embankment</a:t>
            </a:r>
          </a:p>
          <a:p>
            <a:r>
              <a:rPr lang="en-US" dirty="0" smtClean="0"/>
              <a:t>127,122 SY(Concrete) &amp; 184,034 SY (Asphalt) Removed</a:t>
            </a:r>
          </a:p>
          <a:p>
            <a:r>
              <a:rPr lang="en-US" dirty="0" smtClean="0"/>
              <a:t>177,842 SY Asphalt (ML) &amp; 2,255 SY Conc. Ramps</a:t>
            </a:r>
            <a:endParaRPr lang="en-US" dirty="0"/>
          </a:p>
        </p:txBody>
      </p:sp>
    </p:spTree>
    <p:extLst>
      <p:ext uri="{BB962C8B-B14F-4D97-AF65-F5344CB8AC3E}">
        <p14:creationId xmlns:p14="http://schemas.microsoft.com/office/powerpoint/2010/main" val="3778220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prstClr val="black"/>
                </a:solidFill>
                <a:latin typeface="Arial Black" panose="020B0A04020102020204" pitchFamily="34" charset="0"/>
              </a:rPr>
              <a:t>3D Modeling &amp; 4D Modeling for FRA-71</a:t>
            </a:r>
            <a:endParaRPr lang="en-US" sz="2800" dirty="0"/>
          </a:p>
        </p:txBody>
      </p:sp>
      <p:sp>
        <p:nvSpPr>
          <p:cNvPr id="3" name="Content Placeholder 2"/>
          <p:cNvSpPr>
            <a:spLocks noGrp="1"/>
          </p:cNvSpPr>
          <p:nvPr>
            <p:ph idx="1"/>
          </p:nvPr>
        </p:nvSpPr>
        <p:spPr>
          <a:xfrm>
            <a:off x="628650" y="1261641"/>
            <a:ext cx="8307006" cy="4845874"/>
          </a:xfrm>
        </p:spPr>
        <p:txBody>
          <a:bodyPr>
            <a:normAutofit/>
          </a:bodyPr>
          <a:lstStyle/>
          <a:p>
            <a:pPr marL="0" indent="0">
              <a:buNone/>
            </a:pPr>
            <a:r>
              <a:rPr lang="en-US" u="sng" dirty="0" smtClean="0"/>
              <a:t>Phase 3B</a:t>
            </a:r>
          </a:p>
          <a:p>
            <a:pPr marL="0" indent="0">
              <a:buNone/>
            </a:pPr>
            <a:r>
              <a:rPr lang="en-US" b="1" dirty="0" smtClean="0"/>
              <a:t>I-71 Mainline Pavement Build-Ups:</a:t>
            </a:r>
          </a:p>
          <a:p>
            <a:r>
              <a:rPr lang="en-US" dirty="0" smtClean="0"/>
              <a:t>6” 304 Aggregate Base</a:t>
            </a:r>
          </a:p>
          <a:p>
            <a:r>
              <a:rPr lang="en-US" dirty="0" smtClean="0"/>
              <a:t>12” 302 Asphalt Base</a:t>
            </a:r>
          </a:p>
          <a:p>
            <a:r>
              <a:rPr lang="en-US" dirty="0" smtClean="0"/>
              <a:t>1.75” 442 Intermediate Asphalt</a:t>
            </a:r>
          </a:p>
          <a:p>
            <a:r>
              <a:rPr lang="en-US" dirty="0" smtClean="0"/>
              <a:t>1.50” 332 Surface Asphalt</a:t>
            </a:r>
          </a:p>
          <a:p>
            <a:pPr marL="0" indent="0">
              <a:buNone/>
            </a:pPr>
            <a:r>
              <a:rPr lang="en-US" b="1" dirty="0" err="1" smtClean="0"/>
              <a:t>Stringtown</a:t>
            </a:r>
            <a:r>
              <a:rPr lang="en-US" b="1" dirty="0" smtClean="0"/>
              <a:t> Ramps A &amp; D Pavement Build-Ups:</a:t>
            </a:r>
          </a:p>
          <a:p>
            <a:r>
              <a:rPr lang="en-US" dirty="0" smtClean="0"/>
              <a:t>6” 304 Aggregate Base</a:t>
            </a:r>
          </a:p>
          <a:p>
            <a:r>
              <a:rPr lang="en-US" dirty="0" smtClean="0"/>
              <a:t>14” 452 Non-Reinforced Concrete</a:t>
            </a:r>
          </a:p>
        </p:txBody>
      </p:sp>
    </p:spTree>
    <p:extLst>
      <p:ext uri="{BB962C8B-B14F-4D97-AF65-F5344CB8AC3E}">
        <p14:creationId xmlns:p14="http://schemas.microsoft.com/office/powerpoint/2010/main" val="1799772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prstClr val="black"/>
                </a:solidFill>
                <a:latin typeface="Arial Black" panose="020B0A04020102020204" pitchFamily="34" charset="0"/>
              </a:rPr>
              <a:t>3D Modeling &amp; 4D Modeling for FRA-71</a:t>
            </a:r>
            <a:endParaRPr lang="en-US" sz="2800"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437775" y="1304765"/>
            <a:ext cx="6268449"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1015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latin typeface="Arial Black" panose="020B0A04020102020204" pitchFamily="34" charset="0"/>
              </a:rPr>
              <a:t>3D Modeling &amp; 4D Modeling for FRA-71</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342050" y="1304765"/>
            <a:ext cx="6297854"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6081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Black" panose="020B0A04020102020204" pitchFamily="34" charset="0"/>
              </a:rPr>
              <a:t>3D Modeling &amp; 4D Modeling for FRA-71</a:t>
            </a:r>
          </a:p>
        </p:txBody>
      </p:sp>
      <p:pic>
        <p:nvPicPr>
          <p:cNvPr id="4" name="Content Placeholder 3"/>
          <p:cNvPicPr>
            <a:picLocks noGrp="1" noChangeAspect="1"/>
          </p:cNvPicPr>
          <p:nvPr>
            <p:ph sz="half" idx="1"/>
          </p:nvPr>
        </p:nvPicPr>
        <p:blipFill>
          <a:blip r:embed="rId2"/>
          <a:stretch>
            <a:fillRect/>
          </a:stretch>
        </p:blipFill>
        <p:spPr>
          <a:xfrm>
            <a:off x="4571999" y="1874350"/>
            <a:ext cx="4477633" cy="2596050"/>
          </a:xfrm>
          <a:prstGeom prst="rect">
            <a:avLst/>
          </a:prstGeom>
        </p:spPr>
      </p:pic>
      <p:sp>
        <p:nvSpPr>
          <p:cNvPr id="6" name="Content Placeholder 5"/>
          <p:cNvSpPr>
            <a:spLocks noGrp="1"/>
          </p:cNvSpPr>
          <p:nvPr>
            <p:ph sz="half" idx="2"/>
          </p:nvPr>
        </p:nvSpPr>
        <p:spPr>
          <a:xfrm>
            <a:off x="447919" y="1559902"/>
            <a:ext cx="3886200" cy="4351338"/>
          </a:xfrm>
        </p:spPr>
        <p:txBody>
          <a:bodyPr>
            <a:normAutofit fontScale="92500" lnSpcReduction="20000"/>
          </a:bodyPr>
          <a:lstStyle/>
          <a:p>
            <a:r>
              <a:rPr lang="en-US" dirty="0"/>
              <a:t>Project represented in 3D, with accuracy and precision</a:t>
            </a:r>
          </a:p>
          <a:p>
            <a:r>
              <a:rPr lang="en-US" dirty="0" smtClean="0"/>
              <a:t>Rotated</a:t>
            </a:r>
            <a:r>
              <a:rPr lang="en-US" dirty="0"/>
              <a:t>, tilted, and manipulated to provide varying views</a:t>
            </a:r>
          </a:p>
          <a:p>
            <a:r>
              <a:rPr lang="en-US" dirty="0" smtClean="0"/>
              <a:t>Perform </a:t>
            </a:r>
            <a:r>
              <a:rPr lang="en-US" dirty="0"/>
              <a:t>“clash” analysis</a:t>
            </a:r>
          </a:p>
          <a:p>
            <a:r>
              <a:rPr lang="en-US" dirty="0" smtClean="0"/>
              <a:t>Improved </a:t>
            </a:r>
            <a:r>
              <a:rPr lang="en-US" dirty="0"/>
              <a:t>quality with quantity takeoffs</a:t>
            </a:r>
          </a:p>
          <a:p>
            <a:r>
              <a:rPr lang="en-US" dirty="0" smtClean="0"/>
              <a:t>Digital </a:t>
            </a:r>
            <a:r>
              <a:rPr lang="en-US" dirty="0"/>
              <a:t>Terrain Model (DTM) for Automated Machine Guidance (AMG)</a:t>
            </a:r>
          </a:p>
        </p:txBody>
      </p:sp>
    </p:spTree>
    <p:extLst>
      <p:ext uri="{BB962C8B-B14F-4D97-AF65-F5344CB8AC3E}">
        <p14:creationId xmlns:p14="http://schemas.microsoft.com/office/powerpoint/2010/main" val="15191752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latin typeface="Arial Black" panose="020B0A04020102020204" pitchFamily="34" charset="0"/>
              </a:rPr>
              <a:t>3D Modeling &amp; 4D Modeling for FRA-71</a:t>
            </a:r>
            <a:endParaRPr lang="en-US" dirty="0"/>
          </a:p>
        </p:txBody>
      </p:sp>
      <p:sp>
        <p:nvSpPr>
          <p:cNvPr id="3" name="Content Placeholder 2"/>
          <p:cNvSpPr>
            <a:spLocks noGrp="1"/>
          </p:cNvSpPr>
          <p:nvPr>
            <p:ph idx="1"/>
          </p:nvPr>
        </p:nvSpPr>
        <p:spPr/>
        <p:txBody>
          <a:bodyPr>
            <a:normAutofit/>
          </a:bodyPr>
          <a:lstStyle/>
          <a:p>
            <a:pPr marL="0" indent="0">
              <a:buNone/>
            </a:pPr>
            <a:r>
              <a:rPr lang="en-US" u="sng" dirty="0" smtClean="0"/>
              <a:t>4D Model Format</a:t>
            </a:r>
          </a:p>
          <a:p>
            <a:r>
              <a:rPr lang="en-US" dirty="0" smtClean="0"/>
              <a:t>Contractor overlaid the provided Land XML chain files for existing and proposed surfaces on the provided Basemap </a:t>
            </a:r>
            <a:r>
              <a:rPr lang="en-US" dirty="0" err="1" smtClean="0"/>
              <a:t>dgn</a:t>
            </a:r>
            <a:r>
              <a:rPr lang="en-US" dirty="0" smtClean="0"/>
              <a:t>. files.</a:t>
            </a:r>
          </a:p>
          <a:p>
            <a:r>
              <a:rPr lang="en-US" dirty="0"/>
              <a:t>M</a:t>
            </a:r>
            <a:r>
              <a:rPr lang="en-US" dirty="0" smtClean="0"/>
              <a:t>anipulated the existing and proposed chain files to reflect the MOT phases and CPM schedule.</a:t>
            </a:r>
            <a:endParaRPr lang="en-US" dirty="0"/>
          </a:p>
          <a:p>
            <a:r>
              <a:rPr lang="en-US" dirty="0" smtClean="0"/>
              <a:t>Contractor generated cut/fill contours for earthwork quantities.</a:t>
            </a:r>
          </a:p>
          <a:p>
            <a:pPr marL="0" indent="0">
              <a:buNone/>
            </a:pPr>
            <a:endParaRPr lang="en-US" dirty="0"/>
          </a:p>
        </p:txBody>
      </p:sp>
    </p:spTree>
    <p:extLst>
      <p:ext uri="{BB962C8B-B14F-4D97-AF65-F5344CB8AC3E}">
        <p14:creationId xmlns:p14="http://schemas.microsoft.com/office/powerpoint/2010/main" val="3875328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latin typeface="Arial Black" panose="020B0A04020102020204" pitchFamily="34" charset="0"/>
              </a:rPr>
              <a:t>3D Modeling &amp; 4D Modeling for FRA-71</a:t>
            </a:r>
            <a:endParaRPr lang="en-US" dirty="0"/>
          </a:p>
        </p:txBody>
      </p:sp>
      <p:sp>
        <p:nvSpPr>
          <p:cNvPr id="3" name="Content Placeholder 2"/>
          <p:cNvSpPr>
            <a:spLocks noGrp="1"/>
          </p:cNvSpPr>
          <p:nvPr>
            <p:ph idx="1"/>
          </p:nvPr>
        </p:nvSpPr>
        <p:spPr>
          <a:xfrm>
            <a:off x="0" y="1261641"/>
            <a:ext cx="9144000" cy="4915322"/>
          </a:xfrm>
        </p:spPr>
        <p:txBody>
          <a:bodyPr>
            <a:normAutofit/>
          </a:bodyPr>
          <a:lstStyle/>
          <a:p>
            <a:pPr marL="0" indent="0">
              <a:buNone/>
            </a:pPr>
            <a:r>
              <a:rPr lang="en-US" u="sng" dirty="0" smtClean="0"/>
              <a:t>Lessons Learned</a:t>
            </a:r>
          </a:p>
          <a:p>
            <a:pPr marL="457200" indent="-457200">
              <a:buFont typeface="+mj-lt"/>
              <a:buAutoNum type="arabicPeriod"/>
            </a:pPr>
            <a:r>
              <a:rPr lang="en-US" dirty="0"/>
              <a:t>P</a:t>
            </a:r>
            <a:r>
              <a:rPr lang="en-US" dirty="0" smtClean="0"/>
              <a:t>rovided 3D Surface Land XML files were to large.</a:t>
            </a:r>
          </a:p>
          <a:p>
            <a:pPr marL="971550" lvl="1" indent="-514350">
              <a:buFont typeface="+mj-lt"/>
              <a:buAutoNum type="romanUcPeriod"/>
            </a:pPr>
            <a:r>
              <a:rPr lang="en-US" dirty="0" smtClean="0"/>
              <a:t>25’ Spacing works for most cases w/ 5’ intervals common for </a:t>
            </a:r>
            <a:r>
              <a:rPr lang="en-US" dirty="0" err="1" smtClean="0"/>
              <a:t>superelevations</a:t>
            </a:r>
            <a:r>
              <a:rPr lang="en-US" dirty="0" smtClean="0"/>
              <a:t>, steep slopes, etc. </a:t>
            </a:r>
          </a:p>
          <a:p>
            <a:pPr marL="971550" lvl="1" indent="-514350">
              <a:buFont typeface="+mj-lt"/>
              <a:buAutoNum type="romanUcPeriod"/>
            </a:pPr>
            <a:r>
              <a:rPr lang="en-US" dirty="0"/>
              <a:t>P</a:t>
            </a:r>
            <a:r>
              <a:rPr lang="en-US" dirty="0" smtClean="0"/>
              <a:t>rovided files &lt; 1’ spacing. File size was over </a:t>
            </a:r>
            <a:r>
              <a:rPr lang="en-US" b="1" dirty="0" smtClean="0"/>
              <a:t>30 MB </a:t>
            </a:r>
            <a:r>
              <a:rPr lang="en-US" dirty="0" smtClean="0"/>
              <a:t>for the subgrade and finished Land XML files.</a:t>
            </a:r>
          </a:p>
          <a:p>
            <a:pPr marL="971550" lvl="1" indent="-514350">
              <a:buFont typeface="+mj-lt"/>
              <a:buAutoNum type="romanUcPeriod"/>
            </a:pPr>
            <a:r>
              <a:rPr lang="en-US" dirty="0" smtClean="0"/>
              <a:t>Contractor reconstructed Land XML file to </a:t>
            </a:r>
            <a:r>
              <a:rPr lang="en-US" b="1" dirty="0" smtClean="0"/>
              <a:t>2.5MB.</a:t>
            </a:r>
          </a:p>
          <a:p>
            <a:pPr marL="971550" lvl="1" indent="-514350">
              <a:buFont typeface="+mj-lt"/>
              <a:buAutoNum type="romanUcPeriod"/>
            </a:pPr>
            <a:r>
              <a:rPr lang="en-US" dirty="0" smtClean="0"/>
              <a:t>When converted to Trimble TTM file format for data collectors in the field…</a:t>
            </a:r>
          </a:p>
          <a:p>
            <a:pPr marL="457200" lvl="1" indent="0">
              <a:buNone/>
            </a:pPr>
            <a:r>
              <a:rPr lang="en-US" b="1" dirty="0" smtClean="0"/>
              <a:t>ODOT = 4.5MB     Contractor = 1.2 MB</a:t>
            </a:r>
          </a:p>
          <a:p>
            <a:pPr marL="457200" indent="-457200">
              <a:buFont typeface="+mj-lt"/>
              <a:buAutoNum type="arabicPeriod"/>
            </a:pPr>
            <a:r>
              <a:rPr lang="en-US" dirty="0" smtClean="0"/>
              <a:t>3D Models have value. Need more tools to implement 4D.</a:t>
            </a:r>
          </a:p>
          <a:p>
            <a:pPr marL="971550" lvl="1" indent="-514350">
              <a:buFont typeface="+mj-lt"/>
              <a:buAutoNum type="romanUcPeriod"/>
            </a:pPr>
            <a:endParaRPr lang="en-US" dirty="0" smtClean="0"/>
          </a:p>
          <a:p>
            <a:endParaRPr lang="en-US" dirty="0"/>
          </a:p>
        </p:txBody>
      </p:sp>
    </p:spTree>
    <p:extLst>
      <p:ext uri="{BB962C8B-B14F-4D97-AF65-F5344CB8AC3E}">
        <p14:creationId xmlns:p14="http://schemas.microsoft.com/office/powerpoint/2010/main" val="2050497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latin typeface="Arial Black" panose="020B0A04020102020204" pitchFamily="34" charset="0"/>
              </a:rPr>
              <a:t>3D Modeling &amp; 4D Modeling for FRA-71</a:t>
            </a:r>
            <a:endParaRPr lang="en-US" dirty="0"/>
          </a:p>
        </p:txBody>
      </p:sp>
      <p:sp>
        <p:nvSpPr>
          <p:cNvPr id="3" name="Content Placeholder 2"/>
          <p:cNvSpPr>
            <a:spLocks noGrp="1"/>
          </p:cNvSpPr>
          <p:nvPr>
            <p:ph idx="1"/>
          </p:nvPr>
        </p:nvSpPr>
        <p:spPr>
          <a:xfrm>
            <a:off x="628650" y="1458410"/>
            <a:ext cx="7886700" cy="4718553"/>
          </a:xfrm>
        </p:spPr>
        <p:txBody>
          <a:bodyPr/>
          <a:lstStyle/>
          <a:p>
            <a:pPr marL="0" indent="0">
              <a:buNone/>
            </a:pPr>
            <a:r>
              <a:rPr lang="en-US" sz="3600" dirty="0" smtClean="0"/>
              <a:t>Future:</a:t>
            </a:r>
          </a:p>
          <a:p>
            <a:pPr marL="0" indent="0">
              <a:buNone/>
            </a:pPr>
            <a:r>
              <a:rPr lang="en-US" dirty="0" smtClean="0"/>
              <a:t>3D Models will become a deliverable on every “major” Project (Per CADD and Mapping)</a:t>
            </a:r>
          </a:p>
          <a:p>
            <a:pPr lvl="1"/>
            <a:r>
              <a:rPr lang="en-US" dirty="0" smtClean="0"/>
              <a:t>Currently implementing the tools and training of use</a:t>
            </a:r>
          </a:p>
          <a:p>
            <a:pPr lvl="1"/>
            <a:r>
              <a:rPr lang="en-US" dirty="0" smtClean="0"/>
              <a:t>Next year – Training for review of Model</a:t>
            </a:r>
          </a:p>
          <a:p>
            <a:pPr lvl="1"/>
            <a:r>
              <a:rPr lang="en-US" dirty="0" smtClean="0"/>
              <a:t>Approximately 2years before mandatory</a:t>
            </a:r>
          </a:p>
          <a:p>
            <a:pPr lvl="1"/>
            <a:r>
              <a:rPr lang="en-US" dirty="0" smtClean="0"/>
              <a:t>2D Plans will be made from the 3D Model</a:t>
            </a:r>
          </a:p>
          <a:p>
            <a:pPr lvl="1"/>
            <a:endParaRPr lang="en-US" dirty="0"/>
          </a:p>
          <a:p>
            <a:pPr lvl="1"/>
            <a:r>
              <a:rPr lang="en-US" dirty="0" smtClean="0"/>
              <a:t>Minimum – Will be provided as a deliverable</a:t>
            </a:r>
            <a:endParaRPr lang="en-US" dirty="0"/>
          </a:p>
        </p:txBody>
      </p:sp>
    </p:spTree>
    <p:extLst>
      <p:ext uri="{BB962C8B-B14F-4D97-AF65-F5344CB8AC3E}">
        <p14:creationId xmlns:p14="http://schemas.microsoft.com/office/powerpoint/2010/main" val="6574297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41751" y="1441686"/>
            <a:ext cx="4650973" cy="2555015"/>
          </a:xfrm>
          <a:prstGeom prst="rect">
            <a:avLst/>
          </a:prstGeom>
          <a:effectLst>
            <a:outerShdw blurRad="50800" dist="50800" dir="13200000" algn="ctr" rotWithShape="0">
              <a:srgbClr val="000000"/>
            </a:outerShdw>
            <a:reflection blurRad="152400" stA="50000" endA="300" endPos="53000" dir="5400000" sy="-100000" algn="bl" rotWithShape="0"/>
          </a:effectLst>
        </p:spPr>
      </p:pic>
    </p:spTree>
    <p:extLst>
      <p:ext uri="{BB962C8B-B14F-4D97-AF65-F5344CB8AC3E}">
        <p14:creationId xmlns:p14="http://schemas.microsoft.com/office/powerpoint/2010/main" val="34758260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prstClr val="black"/>
                </a:solidFill>
                <a:latin typeface="Arial Black" panose="020B0A04020102020204" pitchFamily="34" charset="0"/>
              </a:rPr>
              <a:t>Indefinite Delivery / Indefinite Quantity (ID/IQ)</a:t>
            </a:r>
          </a:p>
        </p:txBody>
      </p:sp>
      <p:sp>
        <p:nvSpPr>
          <p:cNvPr id="3" name="Content Placeholder 2"/>
          <p:cNvSpPr>
            <a:spLocks noGrp="1"/>
          </p:cNvSpPr>
          <p:nvPr>
            <p:ph idx="1"/>
          </p:nvPr>
        </p:nvSpPr>
        <p:spPr>
          <a:xfrm>
            <a:off x="628650" y="1690689"/>
            <a:ext cx="7886700" cy="4486274"/>
          </a:xfrm>
        </p:spPr>
        <p:txBody>
          <a:bodyPr>
            <a:normAutofit lnSpcReduction="10000"/>
          </a:bodyPr>
          <a:lstStyle/>
          <a:p>
            <a:r>
              <a:rPr lang="en-US" dirty="0"/>
              <a:t>Competitively bid project with an indefinite amount of quantities within a region</a:t>
            </a:r>
          </a:p>
          <a:p>
            <a:r>
              <a:rPr lang="en-US" dirty="0"/>
              <a:t>Contract size is a known &amp; fixed </a:t>
            </a:r>
          </a:p>
          <a:p>
            <a:r>
              <a:rPr lang="en-US" dirty="0"/>
              <a:t>Duration known and fixed</a:t>
            </a:r>
          </a:p>
          <a:p>
            <a:r>
              <a:rPr lang="en-US" dirty="0"/>
              <a:t>Pass HB53</a:t>
            </a:r>
          </a:p>
          <a:p>
            <a:pPr lvl="1"/>
            <a:r>
              <a:rPr lang="en-US" dirty="0"/>
              <a:t>Two projects in fiscal year 2016 &amp; 2017.</a:t>
            </a:r>
          </a:p>
          <a:p>
            <a:pPr lvl="1"/>
            <a:r>
              <a:rPr lang="en-US" dirty="0"/>
              <a:t>Potentials</a:t>
            </a:r>
          </a:p>
          <a:p>
            <a:pPr lvl="2"/>
            <a:r>
              <a:rPr lang="en-US" dirty="0"/>
              <a:t>Guardrail Ding-Dent</a:t>
            </a:r>
          </a:p>
          <a:p>
            <a:pPr lvl="2"/>
            <a:r>
              <a:rPr lang="en-US" dirty="0"/>
              <a:t>ITS Maintenance</a:t>
            </a:r>
          </a:p>
          <a:p>
            <a:pPr lvl="2"/>
            <a:r>
              <a:rPr lang="en-US" dirty="0"/>
              <a:t>Bridge Patching</a:t>
            </a:r>
          </a:p>
          <a:p>
            <a:pPr lvl="2"/>
            <a:r>
              <a:rPr lang="en-US" dirty="0"/>
              <a:t>Electrical Maintenance</a:t>
            </a:r>
          </a:p>
          <a:p>
            <a:endParaRPr lang="en-US" dirty="0"/>
          </a:p>
        </p:txBody>
      </p:sp>
    </p:spTree>
    <p:extLst>
      <p:ext uri="{BB962C8B-B14F-4D97-AF65-F5344CB8AC3E}">
        <p14:creationId xmlns:p14="http://schemas.microsoft.com/office/powerpoint/2010/main" val="2614961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sz="2800" dirty="0">
                <a:solidFill>
                  <a:prstClr val="black"/>
                </a:solidFill>
                <a:latin typeface="Arial Black" panose="020B0A04020102020204" pitchFamily="34" charset="0"/>
              </a:rPr>
              <a:t>Indefinite Delivery / Indefinite Quantity (ID/IQ)</a:t>
            </a:r>
            <a:endParaRPr lang="en-US" sz="2800" dirty="0">
              <a:solidFill>
                <a:prstClr val="black"/>
              </a:solidFill>
              <a:latin typeface="Arial Black" panose="020B0A04020102020204" pitchFamily="34" charset="0"/>
            </a:endParaRPr>
          </a:p>
        </p:txBody>
      </p:sp>
      <p:sp>
        <p:nvSpPr>
          <p:cNvPr id="3" name="Content Placeholder 2"/>
          <p:cNvSpPr>
            <a:spLocks noGrp="1"/>
          </p:cNvSpPr>
          <p:nvPr>
            <p:ph idx="1"/>
          </p:nvPr>
        </p:nvSpPr>
        <p:spPr/>
        <p:txBody>
          <a:bodyPr/>
          <a:lstStyle/>
          <a:p>
            <a:pPr marL="0" indent="0">
              <a:buNone/>
            </a:pPr>
            <a:r>
              <a:rPr lang="en-US" u="sng" dirty="0" smtClean="0"/>
              <a:t>Special Provision Highlights</a:t>
            </a:r>
          </a:p>
          <a:p>
            <a:r>
              <a:rPr lang="en-US" dirty="0" smtClean="0"/>
              <a:t>Reissuance of 100 Series</a:t>
            </a:r>
          </a:p>
          <a:p>
            <a:r>
              <a:rPr lang="en-US" dirty="0" smtClean="0"/>
              <a:t>Contract Size Pre-established</a:t>
            </a:r>
          </a:p>
          <a:p>
            <a:r>
              <a:rPr lang="en-US" dirty="0" smtClean="0"/>
              <a:t>Contract Duration Pre-established</a:t>
            </a:r>
          </a:p>
          <a:p>
            <a:r>
              <a:rPr lang="en-US" dirty="0" smtClean="0"/>
              <a:t>General Geo-graphic area established</a:t>
            </a:r>
          </a:p>
          <a:p>
            <a:pPr lvl="1"/>
            <a:r>
              <a:rPr lang="en-US" dirty="0" smtClean="0"/>
              <a:t>County / District / Statewide (but limited use)</a:t>
            </a:r>
          </a:p>
          <a:p>
            <a:r>
              <a:rPr lang="en-US" dirty="0" smtClean="0"/>
              <a:t>Minimum Anticipated Usage table</a:t>
            </a:r>
          </a:p>
          <a:p>
            <a:endParaRPr lang="en-US" dirty="0" smtClean="0"/>
          </a:p>
          <a:p>
            <a:pPr lvl="1"/>
            <a:endParaRPr lang="en-US" dirty="0"/>
          </a:p>
        </p:txBody>
      </p:sp>
    </p:spTree>
    <p:extLst>
      <p:ext uri="{BB962C8B-B14F-4D97-AF65-F5344CB8AC3E}">
        <p14:creationId xmlns:p14="http://schemas.microsoft.com/office/powerpoint/2010/main" val="26591807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sz="2800" dirty="0">
                <a:solidFill>
                  <a:prstClr val="black"/>
                </a:solidFill>
                <a:latin typeface="Arial Black" panose="020B0A04020102020204" pitchFamily="34" charset="0"/>
              </a:rPr>
              <a:t>Indefinite Delivery / Indefinite Quantity (ID/IQ)</a:t>
            </a:r>
            <a:endParaRPr lang="en-US" sz="2800" dirty="0">
              <a:solidFill>
                <a:prstClr val="black"/>
              </a:solidFill>
              <a:latin typeface="Arial Black" panose="020B0A04020102020204" pitchFamily="34" charset="0"/>
            </a:endParaRPr>
          </a:p>
        </p:txBody>
      </p:sp>
      <p:sp>
        <p:nvSpPr>
          <p:cNvPr id="3" name="Content Placeholder 2"/>
          <p:cNvSpPr>
            <a:spLocks noGrp="1"/>
          </p:cNvSpPr>
          <p:nvPr>
            <p:ph idx="1"/>
          </p:nvPr>
        </p:nvSpPr>
        <p:spPr/>
        <p:txBody>
          <a:bodyPr/>
          <a:lstStyle/>
          <a:p>
            <a:pPr marL="0" indent="0">
              <a:buNone/>
            </a:pPr>
            <a:r>
              <a:rPr lang="en-US" dirty="0" smtClean="0"/>
              <a:t>Special Provision Highlights</a:t>
            </a:r>
          </a:p>
          <a:p>
            <a:r>
              <a:rPr lang="en-US" dirty="0" smtClean="0"/>
              <a:t>Award based off Bid Order of “Estimated” quantities</a:t>
            </a:r>
          </a:p>
          <a:p>
            <a:r>
              <a:rPr lang="en-US" dirty="0" smtClean="0"/>
              <a:t>The </a:t>
            </a:r>
            <a:r>
              <a:rPr lang="en-US" dirty="0"/>
              <a:t>term “significant change” is defined as follows: </a:t>
            </a:r>
            <a:r>
              <a:rPr lang="en-US" dirty="0" smtClean="0"/>
              <a:t>When </a:t>
            </a:r>
            <a:r>
              <a:rPr lang="en-US" dirty="0"/>
              <a:t>the character of the Work as altered differs materially in kind or nature from that involved or included in the original proposed </a:t>
            </a:r>
            <a:r>
              <a:rPr lang="en-US" dirty="0" smtClean="0"/>
              <a:t>construction”</a:t>
            </a:r>
            <a:r>
              <a:rPr lang="en-US" dirty="0"/>
              <a:t> </a:t>
            </a:r>
            <a:r>
              <a:rPr lang="en-US" dirty="0" smtClean="0"/>
              <a:t>- 104.02 </a:t>
            </a:r>
            <a:r>
              <a:rPr lang="en-US" dirty="0"/>
              <a:t>Table </a:t>
            </a:r>
            <a:r>
              <a:rPr lang="en-US" dirty="0" smtClean="0"/>
              <a:t>removed</a:t>
            </a:r>
          </a:p>
          <a:p>
            <a:r>
              <a:rPr lang="en-US" dirty="0"/>
              <a:t>The locations of the Work shall be as directed by the Engineer</a:t>
            </a:r>
          </a:p>
          <a:p>
            <a:endParaRPr lang="en-US" dirty="0" smtClean="0"/>
          </a:p>
          <a:p>
            <a:pPr lvl="1"/>
            <a:endParaRPr lang="en-US" dirty="0"/>
          </a:p>
        </p:txBody>
      </p:sp>
    </p:spTree>
    <p:extLst>
      <p:ext uri="{BB962C8B-B14F-4D97-AF65-F5344CB8AC3E}">
        <p14:creationId xmlns:p14="http://schemas.microsoft.com/office/powerpoint/2010/main" val="35401215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sz="2800" dirty="0">
                <a:solidFill>
                  <a:prstClr val="black"/>
                </a:solidFill>
                <a:latin typeface="Arial Black" panose="020B0A04020102020204" pitchFamily="34" charset="0"/>
              </a:rPr>
              <a:t>Indefinite Delivery / Indefinite Quantity (ID/IQ)</a:t>
            </a:r>
            <a:endParaRPr lang="en-US" sz="2800" dirty="0">
              <a:solidFill>
                <a:prstClr val="black"/>
              </a:solidFill>
              <a:latin typeface="Arial Black" panose="020B0A04020102020204" pitchFamily="34" charset="0"/>
            </a:endParaRPr>
          </a:p>
        </p:txBody>
      </p:sp>
      <p:sp>
        <p:nvSpPr>
          <p:cNvPr id="3" name="Content Placeholder 2"/>
          <p:cNvSpPr>
            <a:spLocks noGrp="1"/>
          </p:cNvSpPr>
          <p:nvPr>
            <p:ph idx="1"/>
          </p:nvPr>
        </p:nvSpPr>
        <p:spPr/>
        <p:txBody>
          <a:bodyPr/>
          <a:lstStyle/>
          <a:p>
            <a:pPr marL="0" indent="0">
              <a:buNone/>
            </a:pPr>
            <a:r>
              <a:rPr lang="en-US" dirty="0" smtClean="0"/>
              <a:t>Special Provision Highlights</a:t>
            </a:r>
          </a:p>
          <a:p>
            <a:r>
              <a:rPr lang="en-US" dirty="0" smtClean="0"/>
              <a:t>Time Extension are per Work Order</a:t>
            </a:r>
          </a:p>
          <a:p>
            <a:pPr lvl="1"/>
            <a:r>
              <a:rPr lang="en-US" dirty="0" smtClean="0"/>
              <a:t>“Work </a:t>
            </a:r>
            <a:r>
              <a:rPr lang="en-US" dirty="0"/>
              <a:t>Order duration shall be mutually agreed upon by the Engineer and the Contractor unless otherwise specified in the </a:t>
            </a:r>
            <a:r>
              <a:rPr lang="en-US" dirty="0" smtClean="0"/>
              <a:t>plans”</a:t>
            </a:r>
          </a:p>
          <a:p>
            <a:r>
              <a:rPr lang="en-US" dirty="0"/>
              <a:t>The Contract will terminate upon reaching the end of the overall advertised Duration or the overall advertised Value, which ever is achieved first</a:t>
            </a:r>
            <a:r>
              <a:rPr lang="en-US" dirty="0" smtClean="0"/>
              <a:t>.</a:t>
            </a:r>
          </a:p>
          <a:p>
            <a:r>
              <a:rPr lang="en-US" dirty="0" smtClean="0"/>
              <a:t>1 Change Order allowed – Time or $, but not both</a:t>
            </a:r>
          </a:p>
          <a:p>
            <a:pPr lvl="1"/>
            <a:endParaRPr lang="en-US" dirty="0"/>
          </a:p>
        </p:txBody>
      </p:sp>
    </p:spTree>
    <p:extLst>
      <p:ext uri="{BB962C8B-B14F-4D97-AF65-F5344CB8AC3E}">
        <p14:creationId xmlns:p14="http://schemas.microsoft.com/office/powerpoint/2010/main" val="11069585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sz="2800" dirty="0">
                <a:solidFill>
                  <a:prstClr val="black"/>
                </a:solidFill>
                <a:latin typeface="Arial Black" panose="020B0A04020102020204" pitchFamily="34" charset="0"/>
              </a:rPr>
              <a:t>Indefinite Delivery / Indefinite Quantity (ID/IQ)</a:t>
            </a:r>
            <a:endParaRPr lang="en-US" sz="2800" dirty="0">
              <a:solidFill>
                <a:prstClr val="black"/>
              </a:solidFill>
              <a:latin typeface="Arial Black" panose="020B0A04020102020204" pitchFamily="34" charset="0"/>
            </a:endParaRPr>
          </a:p>
        </p:txBody>
      </p:sp>
      <p:sp>
        <p:nvSpPr>
          <p:cNvPr id="3" name="Content Placeholder 2"/>
          <p:cNvSpPr>
            <a:spLocks noGrp="1"/>
          </p:cNvSpPr>
          <p:nvPr>
            <p:ph idx="1"/>
          </p:nvPr>
        </p:nvSpPr>
        <p:spPr/>
        <p:txBody>
          <a:bodyPr/>
          <a:lstStyle/>
          <a:p>
            <a:pPr marL="0" indent="0">
              <a:buNone/>
            </a:pPr>
            <a:r>
              <a:rPr lang="en-US" dirty="0" smtClean="0"/>
              <a:t>Special Provision Highlights</a:t>
            </a:r>
          </a:p>
          <a:p>
            <a:r>
              <a:rPr lang="en-US" dirty="0" smtClean="0"/>
              <a:t>Delivered Materials only for items which have a Minimum Anticipated Usage quantity</a:t>
            </a:r>
          </a:p>
          <a:p>
            <a:endParaRPr lang="en-US" dirty="0"/>
          </a:p>
          <a:p>
            <a:pPr marL="0" indent="0">
              <a:buNone/>
            </a:pPr>
            <a:r>
              <a:rPr lang="en-US" dirty="0" smtClean="0"/>
              <a:t>Not intended for new work</a:t>
            </a:r>
          </a:p>
        </p:txBody>
      </p:sp>
    </p:spTree>
    <p:extLst>
      <p:ext uri="{BB962C8B-B14F-4D97-AF65-F5344CB8AC3E}">
        <p14:creationId xmlns:p14="http://schemas.microsoft.com/office/powerpoint/2010/main" val="23993992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Black" panose="020B0A04020102020204" pitchFamily="34" charset="0"/>
              </a:rPr>
              <a:t>Risk Based Inspection</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t>Current Process – “Everything” is inspected</a:t>
            </a:r>
          </a:p>
          <a:p>
            <a:r>
              <a:rPr lang="en-US" dirty="0"/>
              <a:t>Proposed Process – “Risky Items” will be inspected</a:t>
            </a:r>
          </a:p>
          <a:p>
            <a:pPr lvl="1"/>
            <a:r>
              <a:rPr lang="en-US" dirty="0"/>
              <a:t>Value</a:t>
            </a:r>
          </a:p>
          <a:p>
            <a:pPr lvl="1"/>
            <a:r>
              <a:rPr lang="en-US" dirty="0"/>
              <a:t>Inspect-ability</a:t>
            </a:r>
          </a:p>
          <a:p>
            <a:pPr lvl="1"/>
            <a:r>
              <a:rPr lang="en-US" dirty="0"/>
              <a:t>Fix-ability</a:t>
            </a:r>
          </a:p>
          <a:p>
            <a:pPr lvl="1"/>
            <a:r>
              <a:rPr lang="en-US" dirty="0"/>
              <a:t>Severity</a:t>
            </a:r>
          </a:p>
          <a:p>
            <a:endParaRPr lang="en-US" dirty="0"/>
          </a:p>
        </p:txBody>
      </p:sp>
      <p:pic>
        <p:nvPicPr>
          <p:cNvPr id="4" name="Picture 3"/>
          <p:cNvPicPr>
            <a:picLocks noChangeAspect="1"/>
          </p:cNvPicPr>
          <p:nvPr/>
        </p:nvPicPr>
        <p:blipFill>
          <a:blip r:embed="rId2"/>
          <a:stretch>
            <a:fillRect/>
          </a:stretch>
        </p:blipFill>
        <p:spPr>
          <a:xfrm>
            <a:off x="4113657" y="3167388"/>
            <a:ext cx="4401693" cy="2328874"/>
          </a:xfrm>
          <a:prstGeom prst="rect">
            <a:avLst/>
          </a:prstGeom>
        </p:spPr>
      </p:pic>
    </p:spTree>
    <p:extLst>
      <p:ext uri="{BB962C8B-B14F-4D97-AF65-F5344CB8AC3E}">
        <p14:creationId xmlns:p14="http://schemas.microsoft.com/office/powerpoint/2010/main" val="283792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latin typeface="Arial Black" panose="020B0A04020102020204" pitchFamily="34" charset="0"/>
              </a:rPr>
              <a:t>3D </a:t>
            </a:r>
            <a:r>
              <a:rPr lang="en-US" sz="2800" dirty="0" smtClean="0">
                <a:solidFill>
                  <a:prstClr val="black"/>
                </a:solidFill>
                <a:latin typeface="Arial Black" panose="020B0A04020102020204" pitchFamily="34" charset="0"/>
              </a:rPr>
              <a:t>Modeling</a:t>
            </a:r>
            <a:endParaRPr lang="en-US" dirty="0"/>
          </a:p>
        </p:txBody>
      </p:sp>
      <p:sp>
        <p:nvSpPr>
          <p:cNvPr id="3" name="Content Placeholder 2"/>
          <p:cNvSpPr>
            <a:spLocks noGrp="1"/>
          </p:cNvSpPr>
          <p:nvPr>
            <p:ph idx="1"/>
          </p:nvPr>
        </p:nvSpPr>
        <p:spPr>
          <a:xfrm>
            <a:off x="628650" y="1690689"/>
            <a:ext cx="7886700" cy="4486274"/>
          </a:xfrm>
        </p:spPr>
        <p:txBody>
          <a:bodyPr/>
          <a:lstStyle/>
          <a:p>
            <a:pPr marL="0" indent="0">
              <a:buNone/>
            </a:pPr>
            <a:r>
              <a:rPr lang="en-US" dirty="0" smtClean="0"/>
              <a:t>3D Modeling…In it’s perfect form…</a:t>
            </a:r>
          </a:p>
          <a:p>
            <a:pPr marL="0" indent="0">
              <a:buNone/>
            </a:pPr>
            <a:r>
              <a:rPr lang="en-US" dirty="0"/>
              <a:t>“a process involving the generation and management of digital representations of physical and functional characteristics of places. Building information models (BIMs) are files </a:t>
            </a:r>
            <a:r>
              <a:rPr lang="en-US" dirty="0" smtClean="0"/>
              <a:t>which </a:t>
            </a:r>
            <a:r>
              <a:rPr lang="en-US" dirty="0"/>
              <a:t>can be exchanged or networked to support decision-making about a place</a:t>
            </a:r>
            <a:r>
              <a:rPr lang="en-US" dirty="0" smtClean="0"/>
              <a:t>.”</a:t>
            </a:r>
          </a:p>
          <a:p>
            <a:pPr marL="0" indent="0">
              <a:buNone/>
            </a:pPr>
            <a:r>
              <a:rPr lang="en-US" dirty="0" smtClean="0"/>
              <a:t>Or, in layman’s terms.</a:t>
            </a:r>
          </a:p>
          <a:p>
            <a:pPr marL="0" indent="0">
              <a:buNone/>
            </a:pPr>
            <a:r>
              <a:rPr lang="en-US" dirty="0" smtClean="0"/>
              <a:t>“Drawing it digitally in 3D, with info, and sharing it…”</a:t>
            </a:r>
            <a:endParaRPr lang="en-US" dirty="0"/>
          </a:p>
        </p:txBody>
      </p:sp>
    </p:spTree>
    <p:extLst>
      <p:ext uri="{BB962C8B-B14F-4D97-AF65-F5344CB8AC3E}">
        <p14:creationId xmlns:p14="http://schemas.microsoft.com/office/powerpoint/2010/main" val="396820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latin typeface="Arial Black" panose="020B0A04020102020204" pitchFamily="34" charset="0"/>
              </a:rPr>
              <a:t>Risk Based Inspection</a:t>
            </a:r>
            <a:endParaRPr lang="en-US" dirty="0"/>
          </a:p>
        </p:txBody>
      </p:sp>
      <p:sp>
        <p:nvSpPr>
          <p:cNvPr id="3" name="Content Placeholder 2"/>
          <p:cNvSpPr>
            <a:spLocks noGrp="1"/>
          </p:cNvSpPr>
          <p:nvPr>
            <p:ph idx="1"/>
          </p:nvPr>
        </p:nvSpPr>
        <p:spPr/>
        <p:txBody>
          <a:bodyPr/>
          <a:lstStyle/>
          <a:p>
            <a:r>
              <a:rPr lang="en-US" sz="3600" dirty="0"/>
              <a:t>To be phased in…</a:t>
            </a:r>
          </a:p>
          <a:p>
            <a:pPr lvl="1"/>
            <a:r>
              <a:rPr lang="en-US" sz="3200" dirty="0"/>
              <a:t>Phase 1 – Allow by MOP</a:t>
            </a:r>
          </a:p>
          <a:p>
            <a:pPr lvl="2"/>
            <a:r>
              <a:rPr lang="en-US" sz="2800" dirty="0"/>
              <a:t>Assessment of Work</a:t>
            </a:r>
          </a:p>
          <a:p>
            <a:pPr lvl="2"/>
            <a:r>
              <a:rPr lang="en-US" sz="2800" dirty="0"/>
              <a:t>By “process”</a:t>
            </a:r>
          </a:p>
          <a:p>
            <a:pPr marL="914400" lvl="2" indent="0">
              <a:buNone/>
            </a:pPr>
            <a:endParaRPr lang="en-US" sz="2800" dirty="0"/>
          </a:p>
          <a:p>
            <a:pPr marL="914400" lvl="2" indent="0">
              <a:buNone/>
            </a:pPr>
            <a:r>
              <a:rPr lang="en-US" sz="2800" dirty="0"/>
              <a:t>Essentially being done now…</a:t>
            </a:r>
          </a:p>
          <a:p>
            <a:pPr marL="914400" lvl="2" indent="0">
              <a:buNone/>
            </a:pPr>
            <a:r>
              <a:rPr lang="en-US" sz="2800" dirty="0"/>
              <a:t>Short Term solution.  </a:t>
            </a:r>
          </a:p>
          <a:p>
            <a:pPr marL="0" indent="0">
              <a:buNone/>
            </a:pPr>
            <a:endParaRPr lang="en-US" dirty="0"/>
          </a:p>
        </p:txBody>
      </p:sp>
    </p:spTree>
    <p:extLst>
      <p:ext uri="{BB962C8B-B14F-4D97-AF65-F5344CB8AC3E}">
        <p14:creationId xmlns:p14="http://schemas.microsoft.com/office/powerpoint/2010/main" val="29458095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latin typeface="Arial Black" panose="020B0A04020102020204" pitchFamily="34" charset="0"/>
              </a:rPr>
              <a:t>Risk Based Inspection</a:t>
            </a:r>
            <a:endParaRPr lang="en-US" dirty="0"/>
          </a:p>
        </p:txBody>
      </p:sp>
      <p:sp>
        <p:nvSpPr>
          <p:cNvPr id="3" name="Content Placeholder 2"/>
          <p:cNvSpPr>
            <a:spLocks noGrp="1"/>
          </p:cNvSpPr>
          <p:nvPr>
            <p:ph idx="1"/>
          </p:nvPr>
        </p:nvSpPr>
        <p:spPr/>
        <p:txBody>
          <a:bodyPr/>
          <a:lstStyle/>
          <a:p>
            <a:r>
              <a:rPr lang="en-US" dirty="0"/>
              <a:t>Phase 2 - </a:t>
            </a:r>
          </a:p>
          <a:p>
            <a:pPr lvl="1"/>
            <a:r>
              <a:rPr lang="en-US" sz="3200" dirty="0"/>
              <a:t>Quality Requirements Management</a:t>
            </a:r>
          </a:p>
          <a:p>
            <a:pPr lvl="2"/>
            <a:r>
              <a:rPr lang="en-US" sz="2800" dirty="0"/>
              <a:t>Currently – Inspection “Baseline” unknown</a:t>
            </a:r>
          </a:p>
          <a:p>
            <a:pPr lvl="2"/>
            <a:r>
              <a:rPr lang="en-US" sz="2800" dirty="0"/>
              <a:t>Proposed – “Extract” the required reportables</a:t>
            </a:r>
          </a:p>
          <a:p>
            <a:pPr marL="1371600" lvl="3" indent="0">
              <a:buNone/>
            </a:pPr>
            <a:endParaRPr lang="en-US" sz="2400" dirty="0"/>
          </a:p>
          <a:p>
            <a:pPr lvl="2"/>
            <a:r>
              <a:rPr lang="en-US" sz="2800" dirty="0"/>
              <a:t>Extracted reportables = Database</a:t>
            </a:r>
          </a:p>
          <a:p>
            <a:pPr lvl="2"/>
            <a:r>
              <a:rPr lang="en-US" sz="2800" dirty="0"/>
              <a:t>Database = Electronic Reporting and Recording</a:t>
            </a:r>
          </a:p>
          <a:p>
            <a:pPr lvl="2"/>
            <a:endParaRPr lang="en-US" dirty="0"/>
          </a:p>
          <a:p>
            <a:endParaRPr lang="en-US" dirty="0"/>
          </a:p>
        </p:txBody>
      </p:sp>
    </p:spTree>
    <p:extLst>
      <p:ext uri="{BB962C8B-B14F-4D97-AF65-F5344CB8AC3E}">
        <p14:creationId xmlns:p14="http://schemas.microsoft.com/office/powerpoint/2010/main" val="10032237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prstClr val="black"/>
                </a:solidFill>
                <a:latin typeface="Arial Black" panose="020B0A04020102020204" pitchFamily="34" charset="0"/>
              </a:rPr>
              <a:t>Risk Based Inspection</a:t>
            </a:r>
            <a:endParaRPr lang="en-US" dirty="0"/>
          </a:p>
        </p:txBody>
      </p:sp>
      <p:sp>
        <p:nvSpPr>
          <p:cNvPr id="3" name="Content Placeholder 2"/>
          <p:cNvSpPr>
            <a:spLocks noGrp="1"/>
          </p:cNvSpPr>
          <p:nvPr>
            <p:ph idx="1"/>
          </p:nvPr>
        </p:nvSpPr>
        <p:spPr/>
        <p:txBody>
          <a:bodyPr/>
          <a:lstStyle/>
          <a:p>
            <a:r>
              <a:rPr lang="en-US" sz="3600" dirty="0"/>
              <a:t>Why now?</a:t>
            </a:r>
          </a:p>
          <a:p>
            <a:endParaRPr lang="en-US" sz="3600" dirty="0"/>
          </a:p>
          <a:p>
            <a:pPr lvl="1"/>
            <a:r>
              <a:rPr lang="en-US" sz="3200" dirty="0"/>
              <a:t>Able – Mobile </a:t>
            </a:r>
            <a:r>
              <a:rPr lang="en-US" sz="3200" dirty="0" smtClean="0"/>
              <a:t>Technology</a:t>
            </a:r>
          </a:p>
          <a:p>
            <a:pPr lvl="1"/>
            <a:r>
              <a:rPr lang="en-US" sz="3200" dirty="0" smtClean="0"/>
              <a:t>Asset management</a:t>
            </a:r>
            <a:endParaRPr lang="en-US" sz="3200" dirty="0"/>
          </a:p>
          <a:p>
            <a:pPr lvl="1"/>
            <a:r>
              <a:rPr lang="en-US" sz="3200" dirty="0"/>
              <a:t>Necessity…</a:t>
            </a:r>
          </a:p>
          <a:p>
            <a:endParaRPr lang="en-US" dirty="0"/>
          </a:p>
        </p:txBody>
      </p:sp>
    </p:spTree>
    <p:extLst>
      <p:ext uri="{BB962C8B-B14F-4D97-AF65-F5344CB8AC3E}">
        <p14:creationId xmlns:p14="http://schemas.microsoft.com/office/powerpoint/2010/main" val="2198796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prstClr val="black"/>
                </a:solidFill>
                <a:latin typeface="Arial Black" panose="020B0A04020102020204" pitchFamily="34" charset="0"/>
              </a:rPr>
              <a:t>4D Modeling</a:t>
            </a:r>
            <a:endParaRPr lang="en-US" sz="2800" dirty="0">
              <a:solidFill>
                <a:prstClr val="black"/>
              </a:solidFill>
              <a:latin typeface="Arial Black" panose="020B0A04020102020204" pitchFamily="34" charset="0"/>
            </a:endParaRPr>
          </a:p>
        </p:txBody>
      </p:sp>
      <p:sp>
        <p:nvSpPr>
          <p:cNvPr id="3" name="Content Placeholder 2"/>
          <p:cNvSpPr>
            <a:spLocks noGrp="1"/>
          </p:cNvSpPr>
          <p:nvPr>
            <p:ph idx="1"/>
          </p:nvPr>
        </p:nvSpPr>
        <p:spPr>
          <a:xfrm>
            <a:off x="628650" y="1481748"/>
            <a:ext cx="7886700" cy="4351338"/>
          </a:xfrm>
        </p:spPr>
        <p:txBody>
          <a:bodyPr>
            <a:normAutofit lnSpcReduction="10000"/>
          </a:bodyPr>
          <a:lstStyle/>
          <a:p>
            <a:r>
              <a:rPr lang="en-US" dirty="0" smtClean="0"/>
              <a:t>4D Modeling…In it’s perfect form…</a:t>
            </a:r>
          </a:p>
          <a:p>
            <a:pPr marL="0" indent="0">
              <a:buNone/>
            </a:pPr>
            <a:r>
              <a:rPr lang="en-US" dirty="0"/>
              <a:t>“the intelligent linking of individual 3D CAD components </a:t>
            </a:r>
            <a:r>
              <a:rPr lang="en-US" dirty="0" smtClean="0"/>
              <a:t>with time related information.  The </a:t>
            </a:r>
            <a:r>
              <a:rPr lang="en-US" dirty="0"/>
              <a:t>construction of the 4D models enables the various participants </a:t>
            </a:r>
            <a:r>
              <a:rPr lang="en-US" dirty="0" smtClean="0"/>
              <a:t>of </a:t>
            </a:r>
            <a:r>
              <a:rPr lang="en-US" dirty="0"/>
              <a:t>a construction project, to visualize the entire duration of a series of events and display the progress of construction activities through the lifetime of the </a:t>
            </a:r>
            <a:r>
              <a:rPr lang="en-US" dirty="0" smtClean="0"/>
              <a:t>project”</a:t>
            </a:r>
          </a:p>
          <a:p>
            <a:pPr marL="0" indent="0">
              <a:buNone/>
            </a:pPr>
            <a:r>
              <a:rPr lang="en-US" dirty="0" smtClean="0"/>
              <a:t>Or in layman’s terms…</a:t>
            </a:r>
          </a:p>
          <a:p>
            <a:pPr marL="0" indent="0">
              <a:buNone/>
            </a:pPr>
            <a:r>
              <a:rPr lang="en-US" dirty="0" smtClean="0"/>
              <a:t>“Show me when, where, and how much you are working”</a:t>
            </a:r>
            <a:endParaRPr lang="en-US" dirty="0"/>
          </a:p>
          <a:p>
            <a:pPr marL="0" indent="0">
              <a:buNone/>
            </a:pPr>
            <a:endParaRPr lang="en-US" dirty="0" smtClean="0"/>
          </a:p>
        </p:txBody>
      </p:sp>
    </p:spTree>
    <p:extLst>
      <p:ext uri="{BB962C8B-B14F-4D97-AF65-F5344CB8AC3E}">
        <p14:creationId xmlns:p14="http://schemas.microsoft.com/office/powerpoint/2010/main" val="117816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Black" panose="020B0A04020102020204" pitchFamily="34" charset="0"/>
              </a:rPr>
              <a:t>3D Modeling &amp; 4D Modeling for FRA-71</a:t>
            </a:r>
            <a:endParaRPr lang="en-US" sz="2800" dirty="0"/>
          </a:p>
        </p:txBody>
      </p:sp>
      <p:sp>
        <p:nvSpPr>
          <p:cNvPr id="3" name="Content Placeholder 2"/>
          <p:cNvSpPr>
            <a:spLocks noGrp="1"/>
          </p:cNvSpPr>
          <p:nvPr>
            <p:ph idx="1"/>
          </p:nvPr>
        </p:nvSpPr>
        <p:spPr/>
        <p:txBody>
          <a:bodyPr/>
          <a:lstStyle/>
          <a:p>
            <a:r>
              <a:rPr lang="en-US" dirty="0"/>
              <a:t>3D </a:t>
            </a:r>
            <a:r>
              <a:rPr lang="en-US" dirty="0" smtClean="0"/>
              <a:t>Modeling / 4D </a:t>
            </a:r>
            <a:r>
              <a:rPr lang="en-US" dirty="0"/>
              <a:t>Modeling</a:t>
            </a:r>
          </a:p>
          <a:p>
            <a:pPr lvl="1"/>
            <a:r>
              <a:rPr lang="en-US" dirty="0" smtClean="0"/>
              <a:t>FRA-71-5.29- I-71 </a:t>
            </a:r>
            <a:r>
              <a:rPr lang="en-US" dirty="0"/>
              <a:t>between Stringtown  &amp; </a:t>
            </a:r>
            <a:r>
              <a:rPr lang="en-US" dirty="0" smtClean="0"/>
              <a:t>SR-665</a:t>
            </a:r>
          </a:p>
          <a:p>
            <a:pPr marL="457200" lvl="1" indent="0">
              <a:buNone/>
            </a:pPr>
            <a:endParaRPr lang="en-US" dirty="0"/>
          </a:p>
          <a:p>
            <a:pPr lvl="1"/>
            <a:r>
              <a:rPr lang="en-US" dirty="0"/>
              <a:t>Additional third lane widened to the median. </a:t>
            </a:r>
          </a:p>
          <a:p>
            <a:pPr lvl="1"/>
            <a:r>
              <a:rPr lang="en-US" dirty="0" smtClean="0"/>
              <a:t>Re-deck and </a:t>
            </a:r>
            <a:r>
              <a:rPr lang="en-US" dirty="0"/>
              <a:t>widen structures over White Road</a:t>
            </a:r>
            <a:r>
              <a:rPr lang="en-US" dirty="0" smtClean="0"/>
              <a:t>.</a:t>
            </a:r>
          </a:p>
          <a:p>
            <a:pPr lvl="1"/>
            <a:endParaRPr lang="en-US" dirty="0"/>
          </a:p>
        </p:txBody>
      </p:sp>
      <p:pic>
        <p:nvPicPr>
          <p:cNvPr id="4" name="Picture 3"/>
          <p:cNvPicPr>
            <a:picLocks noChangeAspect="1"/>
          </p:cNvPicPr>
          <p:nvPr/>
        </p:nvPicPr>
        <p:blipFill>
          <a:blip r:embed="rId2"/>
          <a:stretch>
            <a:fillRect/>
          </a:stretch>
        </p:blipFill>
        <p:spPr>
          <a:xfrm>
            <a:off x="0" y="3985846"/>
            <a:ext cx="9144000" cy="2872154"/>
          </a:xfrm>
          <a:prstGeom prst="rect">
            <a:avLst/>
          </a:prstGeom>
        </p:spPr>
      </p:pic>
    </p:spTree>
    <p:extLst>
      <p:ext uri="{BB962C8B-B14F-4D97-AF65-F5344CB8AC3E}">
        <p14:creationId xmlns:p14="http://schemas.microsoft.com/office/powerpoint/2010/main" val="90201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Black" panose="020B0A04020102020204" pitchFamily="34" charset="0"/>
              </a:rPr>
              <a:t>3D Modeling &amp; 4D Modeling for FRA-71</a:t>
            </a:r>
            <a:endParaRPr lang="en-US" dirty="0"/>
          </a:p>
        </p:txBody>
      </p:sp>
      <p:sp>
        <p:nvSpPr>
          <p:cNvPr id="3" name="Content Placeholder 2"/>
          <p:cNvSpPr>
            <a:spLocks noGrp="1"/>
          </p:cNvSpPr>
          <p:nvPr>
            <p:ph idx="1"/>
          </p:nvPr>
        </p:nvSpPr>
        <p:spPr/>
        <p:txBody>
          <a:bodyPr/>
          <a:lstStyle/>
          <a:p>
            <a:r>
              <a:rPr lang="en-US" dirty="0"/>
              <a:t>3D Model </a:t>
            </a:r>
            <a:r>
              <a:rPr lang="en-US" dirty="0" smtClean="0"/>
              <a:t>- EveryDayCounts </a:t>
            </a:r>
            <a:r>
              <a:rPr lang="en-US" dirty="0"/>
              <a:t>Rnd </a:t>
            </a:r>
            <a:r>
              <a:rPr lang="en-US" dirty="0" smtClean="0"/>
              <a:t>2</a:t>
            </a:r>
          </a:p>
          <a:p>
            <a:pPr lvl="1"/>
            <a:r>
              <a:rPr lang="en-US" dirty="0" smtClean="0"/>
              <a:t>ODOT and OCA </a:t>
            </a:r>
          </a:p>
          <a:p>
            <a:pPr lvl="1"/>
            <a:r>
              <a:rPr lang="en-US" dirty="0" smtClean="0"/>
              <a:t>FRA-71-5.29 Project Specific</a:t>
            </a:r>
          </a:p>
          <a:p>
            <a:pPr lvl="1"/>
            <a:endParaRPr lang="en-US" dirty="0"/>
          </a:p>
          <a:p>
            <a:pPr marL="457200" lvl="1" indent="0">
              <a:buNone/>
            </a:pPr>
            <a:r>
              <a:rPr lang="en-US" dirty="0" smtClean="0"/>
              <a:t>Had not identified the resultant as being an inclusion to the Contract</a:t>
            </a:r>
          </a:p>
          <a:p>
            <a:pPr lvl="1"/>
            <a:endParaRPr lang="en-US" dirty="0"/>
          </a:p>
          <a:p>
            <a:r>
              <a:rPr lang="en-US" dirty="0" smtClean="0"/>
              <a:t>4D &amp; 5D Modeling = EverydayDayCounts Rnd 3</a:t>
            </a:r>
            <a:endParaRPr lang="en-US" dirty="0"/>
          </a:p>
        </p:txBody>
      </p:sp>
    </p:spTree>
    <p:extLst>
      <p:ext uri="{BB962C8B-B14F-4D97-AF65-F5344CB8AC3E}">
        <p14:creationId xmlns:p14="http://schemas.microsoft.com/office/powerpoint/2010/main" val="331589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Black" panose="020B0A04020102020204" pitchFamily="34" charset="0"/>
              </a:rPr>
              <a:t>3D Modeling &amp; 4D Modeling for FRA-71</a:t>
            </a:r>
            <a:endParaRPr lang="en-US" dirty="0"/>
          </a:p>
        </p:txBody>
      </p:sp>
      <p:sp>
        <p:nvSpPr>
          <p:cNvPr id="3" name="Content Placeholder 2"/>
          <p:cNvSpPr>
            <a:spLocks noGrp="1"/>
          </p:cNvSpPr>
          <p:nvPr>
            <p:ph idx="1"/>
          </p:nvPr>
        </p:nvSpPr>
        <p:spPr>
          <a:xfrm>
            <a:off x="628650" y="1442671"/>
            <a:ext cx="7886700" cy="4351338"/>
          </a:xfrm>
        </p:spPr>
        <p:txBody>
          <a:bodyPr>
            <a:normAutofit/>
          </a:bodyPr>
          <a:lstStyle/>
          <a:p>
            <a:r>
              <a:rPr lang="en-US" dirty="0" smtClean="0"/>
              <a:t>EDC 4 Summit – Washington D.C.: 4D/5D Modeling – October 2014</a:t>
            </a:r>
          </a:p>
          <a:p>
            <a:r>
              <a:rPr lang="en-US" dirty="0" smtClean="0"/>
              <a:t>Meeting with Industry (Members from EDC Rnd 3) – December 2014</a:t>
            </a:r>
          </a:p>
          <a:p>
            <a:r>
              <a:rPr lang="en-US" dirty="0" smtClean="0"/>
              <a:t>Finalized the intent early Feb 2015</a:t>
            </a:r>
          </a:p>
          <a:p>
            <a:r>
              <a:rPr lang="en-US" dirty="0" smtClean="0"/>
              <a:t>Completed Model late Feb 2015</a:t>
            </a:r>
          </a:p>
          <a:p>
            <a:r>
              <a:rPr lang="en-US" dirty="0" smtClean="0"/>
              <a:t>Completed Specifications – April 24 2015</a:t>
            </a:r>
          </a:p>
          <a:p>
            <a:r>
              <a:rPr lang="en-US" dirty="0" smtClean="0"/>
              <a:t>Advertised the project – May 21 2015</a:t>
            </a:r>
          </a:p>
          <a:p>
            <a:r>
              <a:rPr lang="en-US" dirty="0" smtClean="0"/>
              <a:t>Sale – July 23 2015</a:t>
            </a:r>
          </a:p>
          <a:p>
            <a:endParaRPr lang="en-US" dirty="0" smtClean="0"/>
          </a:p>
          <a:p>
            <a:pPr lvl="1"/>
            <a:endParaRPr lang="en-US" dirty="0"/>
          </a:p>
        </p:txBody>
      </p:sp>
    </p:spTree>
    <p:extLst>
      <p:ext uri="{BB962C8B-B14F-4D97-AF65-F5344CB8AC3E}">
        <p14:creationId xmlns:p14="http://schemas.microsoft.com/office/powerpoint/2010/main" val="652613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Black" panose="020B0A04020102020204" pitchFamily="34" charset="0"/>
              </a:rPr>
              <a:t>3D Modeling &amp; 4D Modeling for FRA-71</a:t>
            </a:r>
          </a:p>
        </p:txBody>
      </p:sp>
      <p:sp>
        <p:nvSpPr>
          <p:cNvPr id="3" name="Content Placeholder 2"/>
          <p:cNvSpPr>
            <a:spLocks noGrp="1"/>
          </p:cNvSpPr>
          <p:nvPr>
            <p:ph idx="1"/>
          </p:nvPr>
        </p:nvSpPr>
        <p:spPr>
          <a:xfrm>
            <a:off x="628650" y="1516185"/>
            <a:ext cx="7886700" cy="4660778"/>
          </a:xfrm>
        </p:spPr>
        <p:txBody>
          <a:bodyPr/>
          <a:lstStyle/>
          <a:p>
            <a:pPr marL="0" indent="0">
              <a:buNone/>
            </a:pPr>
            <a:r>
              <a:rPr lang="en-US" dirty="0" smtClean="0"/>
              <a:t>Special Provision Highlights</a:t>
            </a:r>
          </a:p>
          <a:p>
            <a:pPr marL="0" indent="0">
              <a:buNone/>
            </a:pPr>
            <a:endParaRPr lang="en-US" dirty="0" smtClean="0"/>
          </a:p>
          <a:p>
            <a:r>
              <a:rPr lang="en-US" dirty="0" smtClean="0"/>
              <a:t>Definitions</a:t>
            </a:r>
          </a:p>
          <a:p>
            <a:pPr lvl="1"/>
            <a:r>
              <a:rPr lang="en-US" dirty="0" smtClean="0"/>
              <a:t>3D Model</a:t>
            </a:r>
          </a:p>
          <a:p>
            <a:pPr lvl="1"/>
            <a:r>
              <a:rPr lang="en-US" dirty="0" smtClean="0"/>
              <a:t>3D Elevations</a:t>
            </a:r>
          </a:p>
          <a:p>
            <a:pPr lvl="1"/>
            <a:r>
              <a:rPr lang="en-US" dirty="0" smtClean="0"/>
              <a:t>4D Model</a:t>
            </a:r>
          </a:p>
          <a:p>
            <a:pPr marL="457200" lvl="1" indent="0">
              <a:buNone/>
            </a:pPr>
            <a:endParaRPr lang="en-US" dirty="0" smtClean="0"/>
          </a:p>
          <a:p>
            <a:r>
              <a:rPr lang="en-US" dirty="0"/>
              <a:t>3D Model </a:t>
            </a:r>
            <a:r>
              <a:rPr lang="en-US" dirty="0" smtClean="0"/>
              <a:t>= Bid </a:t>
            </a:r>
            <a:r>
              <a:rPr lang="en-US" dirty="0"/>
              <a:t>Documents and Contract </a:t>
            </a:r>
            <a:r>
              <a:rPr lang="en-US" dirty="0" smtClean="0"/>
              <a:t>Documents</a:t>
            </a:r>
          </a:p>
          <a:p>
            <a:pPr lvl="2"/>
            <a:endParaRPr lang="en-US" dirty="0" smtClean="0"/>
          </a:p>
          <a:p>
            <a:pPr lvl="2"/>
            <a:endParaRPr lang="en-US" dirty="0"/>
          </a:p>
        </p:txBody>
      </p:sp>
    </p:spTree>
    <p:extLst>
      <p:ext uri="{BB962C8B-B14F-4D97-AF65-F5344CB8AC3E}">
        <p14:creationId xmlns:p14="http://schemas.microsoft.com/office/powerpoint/2010/main" val="30421561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CDE6E37-D3E4-4D93-A06B-7DA9FFB8E427}" vid="{A25905F3-47F2-4FE4-9A79-E313A5115A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B3F82C0E416344BB52A49E32F55FC1" ma:contentTypeVersion="0" ma:contentTypeDescription="Create a new document." ma:contentTypeScope="" ma:versionID="8ddb508e366312baaea4f70999432933">
  <xsd:schema xmlns:xsd="http://www.w3.org/2001/XMLSchema" xmlns:xs="http://www.w3.org/2001/XMLSchema" xmlns:p="http://schemas.microsoft.com/office/2006/metadata/properties" targetNamespace="http://schemas.microsoft.com/office/2006/metadata/properties" ma:root="true" ma:fieldsID="27b4a4f76bea50102067bc7ec8c6d4d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533B39-4906-4974-B4DD-E9CCF2310041}"/>
</file>

<file path=customXml/itemProps2.xml><?xml version="1.0" encoding="utf-8"?>
<ds:datastoreItem xmlns:ds="http://schemas.openxmlformats.org/officeDocument/2006/customXml" ds:itemID="{CDA1F636-2D49-41DB-8AD9-C6E7ACBEC1C8}"/>
</file>

<file path=customXml/itemProps3.xml><?xml version="1.0" encoding="utf-8"?>
<ds:datastoreItem xmlns:ds="http://schemas.openxmlformats.org/officeDocument/2006/customXml" ds:itemID="{60AC2B6D-D2A8-4034-85A7-6ED6E747ACBB}"/>
</file>

<file path=docProps/app.xml><?xml version="1.0" encoding="utf-8"?>
<Properties xmlns="http://schemas.openxmlformats.org/officeDocument/2006/extended-properties" xmlns:vt="http://schemas.openxmlformats.org/officeDocument/2006/docPropsVTypes">
  <Template/>
  <TotalTime>1042</TotalTime>
  <Words>2581</Words>
  <Application>Microsoft Office PowerPoint</Application>
  <PresentationFormat>On-screen Show (4:3)</PresentationFormat>
  <Paragraphs>332</Paragraphs>
  <Slides>42</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Arial Black</vt:lpstr>
      <vt:lpstr>Calibri</vt:lpstr>
      <vt:lpstr>Calibri Light</vt:lpstr>
      <vt:lpstr>Times New Roman</vt:lpstr>
      <vt:lpstr>Office Theme</vt:lpstr>
      <vt:lpstr>PowerPoint Presentation</vt:lpstr>
      <vt:lpstr>3D Modeling &amp; 4D Modeling for FRA-71 &amp;  Innovative Contracting Update</vt:lpstr>
      <vt:lpstr>3D Modeling &amp; 4D Modeling for FRA-71</vt:lpstr>
      <vt:lpstr>3D Modeling</vt:lpstr>
      <vt:lpstr>4D Modeling</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PowerPoint Presentation</vt:lpstr>
      <vt:lpstr>PowerPoint Presentation</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3D Modeling &amp; 4D Modeling for FRA-71</vt:lpstr>
      <vt:lpstr>PowerPoint Presentation</vt:lpstr>
      <vt:lpstr>Indefinite Delivery / Indefinite Quantity (ID/IQ)</vt:lpstr>
      <vt:lpstr>Indefinite Delivery / Indefinite Quantity (ID/IQ)</vt:lpstr>
      <vt:lpstr>Indefinite Delivery / Indefinite Quantity (ID/IQ)</vt:lpstr>
      <vt:lpstr>Indefinite Delivery / Indefinite Quantity (ID/IQ)</vt:lpstr>
      <vt:lpstr>Indefinite Delivery / Indefinite Quantity (ID/IQ)</vt:lpstr>
      <vt:lpstr>Risk Based Inspection </vt:lpstr>
      <vt:lpstr>Risk Based Inspection</vt:lpstr>
      <vt:lpstr>Risk Based Inspection</vt:lpstr>
      <vt:lpstr>Risk Based Inspection</vt:lpstr>
    </vt:vector>
  </TitlesOfParts>
  <Company>Ohio Dept. of Transportation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Claudette Durham</dc:creator>
  <cp:lastModifiedBy>Eric Kahlig</cp:lastModifiedBy>
  <cp:revision>76</cp:revision>
  <dcterms:created xsi:type="dcterms:W3CDTF">2016-02-12T16:20:24Z</dcterms:created>
  <dcterms:modified xsi:type="dcterms:W3CDTF">2016-03-10T13:34:36Z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0x01010031B3F82C0E416344BB52A49E32F55FC1</vt:lpwstr>
  </property>
</Properties>
</file>